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79" r:id="rId2"/>
    <p:sldId id="262" r:id="rId3"/>
    <p:sldId id="303" r:id="rId4"/>
    <p:sldId id="290" r:id="rId5"/>
    <p:sldId id="289" r:id="rId6"/>
    <p:sldId id="304" r:id="rId7"/>
    <p:sldId id="305" r:id="rId8"/>
    <p:sldId id="306" r:id="rId9"/>
    <p:sldId id="260" r:id="rId10"/>
    <p:sldId id="259" r:id="rId11"/>
    <p:sldId id="267" r:id="rId12"/>
    <p:sldId id="278" r:id="rId13"/>
    <p:sldId id="318" r:id="rId14"/>
    <p:sldId id="377" r:id="rId15"/>
    <p:sldId id="353" r:id="rId16"/>
    <p:sldId id="354" r:id="rId17"/>
    <p:sldId id="382" r:id="rId18"/>
    <p:sldId id="355" r:id="rId19"/>
    <p:sldId id="380" r:id="rId20"/>
    <p:sldId id="370" r:id="rId21"/>
    <p:sldId id="357" r:id="rId22"/>
    <p:sldId id="358" r:id="rId23"/>
    <p:sldId id="359" r:id="rId24"/>
    <p:sldId id="381" r:id="rId25"/>
    <p:sldId id="360" r:id="rId26"/>
    <p:sldId id="361" r:id="rId27"/>
    <p:sldId id="362" r:id="rId28"/>
    <p:sldId id="363" r:id="rId29"/>
    <p:sldId id="368" r:id="rId30"/>
    <p:sldId id="369" r:id="rId31"/>
    <p:sldId id="364" r:id="rId32"/>
    <p:sldId id="365" r:id="rId33"/>
    <p:sldId id="366" r:id="rId34"/>
    <p:sldId id="367" r:id="rId35"/>
    <p:sldId id="376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78" r:id="rId44"/>
    <p:sldId id="390" r:id="rId45"/>
    <p:sldId id="347" r:id="rId46"/>
    <p:sldId id="348" r:id="rId47"/>
    <p:sldId id="349" r:id="rId48"/>
    <p:sldId id="350" r:id="rId49"/>
    <p:sldId id="351" r:id="rId50"/>
    <p:sldId id="352" r:id="rId51"/>
    <p:sldId id="261" r:id="rId52"/>
  </p:sldIdLst>
  <p:sldSz cx="9144000" cy="6858000" type="screen4x3"/>
  <p:notesSz cx="6858000" cy="99790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1F6D6"/>
    <a:srgbClr val="FFFFCC"/>
    <a:srgbClr val="99FF33"/>
    <a:srgbClr val="3EA6C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516" autoAdjust="0"/>
    <p:restoredTop sz="98264" autoAdjust="0"/>
  </p:normalViewPr>
  <p:slideViewPr>
    <p:cSldViewPr>
      <p:cViewPr>
        <p:scale>
          <a:sx n="85" d="100"/>
          <a:sy n="85" d="100"/>
        </p:scale>
        <p:origin x="-2742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966" y="-102"/>
      </p:cViewPr>
      <p:guideLst>
        <p:guide orient="horz" pos="314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950DD-4A54-4CCF-80A5-7D02CE81F6DB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740275"/>
            <a:ext cx="5486400" cy="449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947896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47AD6-8A54-4F20-B636-6A5CBC5EDB8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47AD6-8A54-4F20-B636-6A5CBC5EDB8F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47AD6-8A54-4F20-B636-6A5CBC5EDB8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0.png"/><Relationship Id="rId7" Type="http://schemas.openxmlformats.org/officeDocument/2006/relationships/image" Target="../media/image8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62.png"/><Relationship Id="rId10" Type="http://schemas.openxmlformats.org/officeDocument/2006/relationships/image" Target="../media/image91.png"/><Relationship Id="rId4" Type="http://schemas.openxmlformats.org/officeDocument/2006/relationships/image" Target="../media/image61.png"/><Relationship Id="rId9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png"/><Relationship Id="rId7" Type="http://schemas.openxmlformats.org/officeDocument/2006/relationships/image" Target="../media/image10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9.png"/><Relationship Id="rId10" Type="http://schemas.openxmlformats.org/officeDocument/2006/relationships/image" Target="../media/image112.png"/><Relationship Id="rId4" Type="http://schemas.openxmlformats.org/officeDocument/2006/relationships/image" Target="../media/image108.png"/><Relationship Id="rId9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428596" y="357166"/>
            <a:ext cx="8429684" cy="61436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85918" y="4214818"/>
            <a:ext cx="592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국제인증 유기농화장품</a:t>
            </a:r>
            <a:r>
              <a:rPr lang="en-US" altLang="ko-KR" sz="1600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600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환경 친화적 생활용품 제조 전문기업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4480" y="4643446"/>
            <a:ext cx="5929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Specialized in manufacturing certified organic cosmetics, eco-friendly household goods.</a:t>
            </a:r>
            <a:endParaRPr lang="ko-KR" altLang="en-US" sz="1600" b="1" dirty="0" smtClean="0">
              <a:solidFill>
                <a:schemeClr val="accent3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25" name="그림 24" descr="CH로고_영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428736"/>
            <a:ext cx="7286676" cy="1071570"/>
          </a:xfrm>
          <a:prstGeom prst="rect">
            <a:avLst/>
          </a:prstGeom>
        </p:spPr>
      </p:pic>
      <p:pic>
        <p:nvPicPr>
          <p:cNvPr id="27" name="그림 26" descr="CHOBS로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3474" y="5500702"/>
            <a:ext cx="1777664" cy="1000132"/>
          </a:xfrm>
          <a:prstGeom prst="rect">
            <a:avLst/>
          </a:prstGeom>
        </p:spPr>
      </p:pic>
      <p:pic>
        <p:nvPicPr>
          <p:cNvPr id="28" name="그림 27" descr="자연으로로고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5357826"/>
            <a:ext cx="1357322" cy="1357322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1428728" y="3214686"/>
            <a:ext cx="6929486" cy="857256"/>
            <a:chOff x="1428728" y="3214686"/>
            <a:chExt cx="6929486" cy="857256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728" y="3386156"/>
              <a:ext cx="752410" cy="5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4" name="그룹 16"/>
            <p:cNvGrpSpPr/>
            <p:nvPr/>
          </p:nvGrpSpPr>
          <p:grpSpPr>
            <a:xfrm>
              <a:off x="3398474" y="3271856"/>
              <a:ext cx="1428065" cy="742955"/>
              <a:chOff x="3643306" y="3643314"/>
              <a:chExt cx="2071702" cy="928694"/>
            </a:xfrm>
          </p:grpSpPr>
          <p:pic>
            <p:nvPicPr>
              <p:cNvPr id="37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643306" y="3714752"/>
                <a:ext cx="116248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8" name="그림 37" descr="Halal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786314" y="3643314"/>
                <a:ext cx="928694" cy="928694"/>
              </a:xfrm>
              <a:prstGeom prst="rect">
                <a:avLst/>
              </a:prstGeom>
            </p:spPr>
          </p:pic>
        </p:grpSp>
        <p:grpSp>
          <p:nvGrpSpPr>
            <p:cNvPr id="29" name="그룹 17"/>
            <p:cNvGrpSpPr/>
            <p:nvPr/>
          </p:nvGrpSpPr>
          <p:grpSpPr>
            <a:xfrm>
              <a:off x="4974272" y="3214686"/>
              <a:ext cx="1526554" cy="857256"/>
              <a:chOff x="6215074" y="3643314"/>
              <a:chExt cx="2214578" cy="1071570"/>
            </a:xfrm>
          </p:grpSpPr>
          <p:pic>
            <p:nvPicPr>
              <p:cNvPr id="35" name="Picture 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215074" y="3786190"/>
                <a:ext cx="1162488" cy="734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6" name="그림 35" descr="Vegan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358082" y="3643314"/>
                <a:ext cx="1071570" cy="1071570"/>
              </a:xfrm>
              <a:prstGeom prst="rect">
                <a:avLst/>
              </a:prstGeom>
            </p:spPr>
          </p:pic>
        </p:grpSp>
        <p:grpSp>
          <p:nvGrpSpPr>
            <p:cNvPr id="30" name="그룹 28"/>
            <p:cNvGrpSpPr/>
            <p:nvPr/>
          </p:nvGrpSpPr>
          <p:grpSpPr>
            <a:xfrm>
              <a:off x="2003098" y="3357562"/>
              <a:ext cx="1293497" cy="684850"/>
              <a:chOff x="2656868" y="3037518"/>
              <a:chExt cx="1690562" cy="1034424"/>
            </a:xfrm>
          </p:grpSpPr>
          <p:pic>
            <p:nvPicPr>
              <p:cNvPr id="33" name="그림 32" descr="BDIH로고_신규_natural.pn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656868" y="3071809"/>
                <a:ext cx="1069521" cy="1000133"/>
              </a:xfrm>
              <a:prstGeom prst="rect">
                <a:avLst/>
              </a:prstGeom>
            </p:spPr>
          </p:pic>
          <p:pic>
            <p:nvPicPr>
              <p:cNvPr id="34" name="그림 33" descr="BDIH로고_신규_organic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277909" y="3037518"/>
                <a:ext cx="1069521" cy="1000133"/>
              </a:xfrm>
              <a:prstGeom prst="rect">
                <a:avLst/>
              </a:prstGeom>
            </p:spPr>
          </p:pic>
        </p:grp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572265" y="3286124"/>
              <a:ext cx="1000132" cy="628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그림 31" descr="usda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43834" y="3214686"/>
              <a:ext cx="714380" cy="7143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571472" y="2000240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+mj-ea"/>
                <a:ea typeface="+mj-ea"/>
              </a:rPr>
              <a:t>Company that considers not only </a:t>
            </a:r>
            <a:r>
              <a:rPr lang="en-US" altLang="ko-KR" sz="2000" b="1" dirty="0" smtClean="0">
                <a:solidFill>
                  <a:srgbClr val="0070C0"/>
                </a:solidFill>
                <a:latin typeface="+mj-ea"/>
                <a:ea typeface="+mj-ea"/>
              </a:rPr>
              <a:t>health</a:t>
            </a:r>
            <a:r>
              <a:rPr lang="en-US" altLang="ko-KR" sz="1400" b="1" dirty="0" smtClean="0">
                <a:latin typeface="+mj-ea"/>
                <a:ea typeface="+mj-ea"/>
              </a:rPr>
              <a:t> but also the </a:t>
            </a:r>
            <a:r>
              <a:rPr lang="en-US" altLang="ko-KR" sz="2000" b="1" dirty="0" smtClean="0">
                <a:solidFill>
                  <a:srgbClr val="0070C0"/>
                </a:solidFill>
                <a:latin typeface="+mj-ea"/>
                <a:ea typeface="+mj-ea"/>
              </a:rPr>
              <a:t>environment</a:t>
            </a:r>
            <a:endParaRPr lang="ko-KR" altLang="en-US" sz="20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642910" y="4357694"/>
            <a:ext cx="8358246" cy="1785950"/>
          </a:xfrm>
          <a:prstGeom prst="rect">
            <a:avLst/>
          </a:prstGeom>
          <a:noFill/>
          <a:ln w="12700" cap="sq">
            <a:noFill/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3000" b="1" dirty="0" smtClean="0">
                <a:latin typeface="맑은고딕"/>
              </a:rPr>
              <a:t>◆</a:t>
            </a:r>
            <a:r>
              <a:rPr lang="en-US" altLang="ko-KR" sz="3000" b="1" dirty="0" smtClean="0"/>
              <a:t> Standard for development, production 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3000" b="1" dirty="0" smtClean="0"/>
              <a:t>    and handling of the products 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3000" b="1" dirty="0" smtClean="0"/>
              <a:t>    on the basis of nature.</a:t>
            </a:r>
            <a:endParaRPr lang="ko-KR" altLang="en-US" sz="3000" b="1" dirty="0">
              <a:latin typeface="맑은고딕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1" name="직사각형 10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642910" y="2543175"/>
            <a:ext cx="8286807" cy="1400175"/>
            <a:chOff x="642910" y="2084899"/>
            <a:chExt cx="8286807" cy="1400175"/>
          </a:xfrm>
        </p:grpSpPr>
        <p:sp>
          <p:nvSpPr>
            <p:cNvPr id="13" name="직사각형 12"/>
            <p:cNvSpPr/>
            <p:nvPr/>
          </p:nvSpPr>
          <p:spPr>
            <a:xfrm>
              <a:off x="642910" y="2084899"/>
              <a:ext cx="1143008" cy="1400175"/>
            </a:xfrm>
            <a:prstGeom prst="rect">
              <a:avLst/>
            </a:prstGeom>
            <a:solidFill>
              <a:schemeClr val="bg1">
                <a:lumMod val="65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 smtClean="0">
                  <a:solidFill>
                    <a:schemeClr val="tx1"/>
                  </a:solidFill>
                </a:rPr>
                <a:t>Main Concept</a:t>
              </a:r>
              <a:endParaRPr lang="ko-KR" alt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876424" y="2085795"/>
              <a:ext cx="7053293" cy="13849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altLang="ko-KR" sz="1400" dirty="0" smtClean="0"/>
                <a:t> Bio-degradable in the atmosphere, soil and water in their natural state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altLang="ko-KR" sz="1400" dirty="0" smtClean="0"/>
                <a:t> Using natural ingredients derived from nature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altLang="ko-KR" sz="1400" dirty="0" smtClean="0"/>
                <a:t> Easily recyclable containers and packaging materials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altLang="ko-KR" sz="1400" dirty="0" smtClean="0"/>
                <a:t> Eco-friendly production methods containing our will and efforts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altLang="ko-KR" sz="1400" dirty="0" smtClean="0"/>
                <a:t> Evaluation of the entire process of creation and extinction of the goods on the </a:t>
              </a:r>
            </a:p>
            <a:p>
              <a:r>
                <a:rPr lang="en-US" altLang="ko-KR" sz="1400" dirty="0" smtClean="0"/>
                <a:t>  basis of safety and Eco-friendliness</a:t>
              </a:r>
              <a:endParaRPr lang="ko-KR" altLang="en-US" sz="1400" dirty="0" smtClean="0">
                <a:latin typeface="맑은고딕"/>
                <a:ea typeface="굴림체" pitchFamily="49" charset="-127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" name="그림 18" descr="CH로고_영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142984"/>
            <a:ext cx="6044754" cy="785818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285720" y="630776"/>
            <a:ext cx="4379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b="1" dirty="0" smtClean="0"/>
              <a:t> Competitiveness of CH Harmony</a:t>
            </a:r>
            <a:endParaRPr lang="ko-KR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357158" y="64291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ko-KR" sz="2000" b="1" dirty="0" smtClean="0"/>
              <a:t> Manufacture factory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54" name="직사각형 53"/>
          <p:cNvSpPr/>
          <p:nvPr/>
        </p:nvSpPr>
        <p:spPr bwMode="auto">
          <a:xfrm>
            <a:off x="642910" y="1428736"/>
            <a:ext cx="7715304" cy="642942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■ </a:t>
            </a:r>
            <a:r>
              <a:rPr lang="en-US" altLang="ko-KR" sz="1300" dirty="0" smtClean="0">
                <a:latin typeface="+mn-ea"/>
              </a:rPr>
              <a:t>Company specializing in R&amp;D, Manufacturing pure nature &amp; organic cosmetics</a:t>
            </a:r>
          </a:p>
          <a:p>
            <a:pPr lvl="0" algn="just"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■ </a:t>
            </a:r>
            <a:r>
              <a:rPr lang="en-US" altLang="ko-KR" sz="1300" dirty="0" smtClean="0">
                <a:latin typeface="+mn-ea"/>
              </a:rPr>
              <a:t>The facility confirmed to CGMP(ISO 22716)</a:t>
            </a:r>
          </a:p>
        </p:txBody>
      </p:sp>
      <p:sp>
        <p:nvSpPr>
          <p:cNvPr id="55" name="직사각형 54"/>
          <p:cNvSpPr/>
          <p:nvPr/>
        </p:nvSpPr>
        <p:spPr bwMode="auto">
          <a:xfrm>
            <a:off x="642909" y="1071546"/>
            <a:ext cx="7724803" cy="35719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sq">
            <a:noFill/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 smtClean="0">
                <a:latin typeface="+mn-ea"/>
              </a:rPr>
              <a:t>◆ </a:t>
            </a:r>
            <a:r>
              <a:rPr lang="en-US" altLang="ko-KR" sz="1400" b="1" dirty="0" smtClean="0">
                <a:latin typeface="+mn-ea"/>
              </a:rPr>
              <a:t>Factory Introduction</a:t>
            </a:r>
          </a:p>
        </p:txBody>
      </p:sp>
      <p:sp>
        <p:nvSpPr>
          <p:cNvPr id="60" name="직사각형 59"/>
          <p:cNvSpPr/>
          <p:nvPr/>
        </p:nvSpPr>
        <p:spPr bwMode="auto">
          <a:xfrm>
            <a:off x="642910" y="2482582"/>
            <a:ext cx="7715304" cy="874980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■ </a:t>
            </a:r>
            <a:r>
              <a:rPr lang="en-US" altLang="ko-KR" sz="1300" dirty="0" smtClean="0">
                <a:latin typeface="+mn-ea"/>
              </a:rPr>
              <a:t>Factory site</a:t>
            </a:r>
            <a:r>
              <a:rPr lang="ko-KR" altLang="en-US" sz="1300" dirty="0" smtClean="0">
                <a:latin typeface="+mn-ea"/>
              </a:rPr>
              <a:t>  </a:t>
            </a:r>
            <a:r>
              <a:rPr lang="en-US" altLang="ko-KR" sz="1300" dirty="0" smtClean="0">
                <a:latin typeface="+mn-ea"/>
              </a:rPr>
              <a:t>area   </a:t>
            </a:r>
            <a:r>
              <a:rPr lang="ko-KR" altLang="en-US" sz="1300" dirty="0" smtClean="0">
                <a:latin typeface="+mn-ea"/>
              </a:rPr>
              <a:t>                  ■ </a:t>
            </a:r>
            <a:r>
              <a:rPr lang="en-US" altLang="ko-KR" sz="1300" dirty="0" smtClean="0">
                <a:latin typeface="+mn-ea"/>
              </a:rPr>
              <a:t>Manufacturing facility</a:t>
            </a:r>
            <a:r>
              <a:rPr lang="ko-KR" altLang="en-US" sz="1300" dirty="0" smtClean="0">
                <a:latin typeface="+mn-ea"/>
              </a:rPr>
              <a:t> </a:t>
            </a:r>
            <a:r>
              <a:rPr lang="en-US" altLang="ko-KR" sz="1300" dirty="0" smtClean="0">
                <a:latin typeface="+mn-ea"/>
              </a:rPr>
              <a:t>area</a:t>
            </a:r>
            <a:r>
              <a:rPr lang="ko-KR" altLang="en-US" sz="1300" dirty="0" smtClean="0">
                <a:latin typeface="+mn-ea"/>
              </a:rPr>
              <a:t>  </a:t>
            </a:r>
            <a:endParaRPr lang="en-US" altLang="ko-KR" sz="1300" dirty="0" smtClean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■ </a:t>
            </a:r>
            <a:r>
              <a:rPr lang="en-US" altLang="ko-KR" sz="1300" dirty="0" smtClean="0">
                <a:latin typeface="+mn-ea"/>
              </a:rPr>
              <a:t>Additional facilities</a:t>
            </a:r>
            <a:r>
              <a:rPr lang="ko-KR" altLang="en-US" sz="1300" dirty="0" smtClean="0">
                <a:latin typeface="+mn-ea"/>
              </a:rPr>
              <a:t> </a:t>
            </a:r>
            <a:r>
              <a:rPr lang="en-US" altLang="ko-KR" sz="1300" dirty="0" smtClean="0">
                <a:latin typeface="+mn-ea"/>
              </a:rPr>
              <a:t>area           </a:t>
            </a:r>
            <a:r>
              <a:rPr lang="ko-KR" altLang="en-US" sz="1300" dirty="0" smtClean="0">
                <a:latin typeface="+mn-ea"/>
              </a:rPr>
              <a:t> ■ </a:t>
            </a:r>
            <a:r>
              <a:rPr lang="en-US" altLang="ko-KR" sz="1300" dirty="0" smtClean="0">
                <a:latin typeface="+mn-ea"/>
              </a:rPr>
              <a:t>Factory construction</a:t>
            </a:r>
            <a:r>
              <a:rPr lang="ko-KR" altLang="en-US" sz="1300" dirty="0" smtClean="0">
                <a:latin typeface="+mn-ea"/>
              </a:rPr>
              <a:t> </a:t>
            </a:r>
            <a:r>
              <a:rPr lang="en-US" altLang="ko-KR" sz="1300" dirty="0" smtClean="0">
                <a:latin typeface="+mn-ea"/>
              </a:rPr>
              <a:t>area</a:t>
            </a:r>
          </a:p>
          <a:p>
            <a:pPr algn="just"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■ </a:t>
            </a:r>
            <a:r>
              <a:rPr lang="en-US" altLang="ko-KR" sz="1300" dirty="0" smtClean="0">
                <a:latin typeface="+mn-ea"/>
              </a:rPr>
              <a:t>Main item</a:t>
            </a:r>
            <a:r>
              <a:rPr lang="ko-KR" altLang="en-US" sz="1300" dirty="0" smtClean="0">
                <a:latin typeface="+mn-ea"/>
              </a:rPr>
              <a:t> </a:t>
            </a:r>
            <a:r>
              <a:rPr lang="en-US" altLang="ko-KR" sz="1300" dirty="0" smtClean="0">
                <a:latin typeface="+mn-ea"/>
              </a:rPr>
              <a:t>: Organic cosmetics    </a:t>
            </a:r>
            <a:r>
              <a:rPr lang="ko-KR" altLang="en-US" sz="1300" dirty="0" smtClean="0">
                <a:latin typeface="+mn-ea"/>
              </a:rPr>
              <a:t>■ </a:t>
            </a:r>
            <a:r>
              <a:rPr lang="en-US" altLang="ko-KR" sz="1300" dirty="0" smtClean="0">
                <a:latin typeface="+mn-ea"/>
              </a:rPr>
              <a:t>Main raw materials : Organic raw materials</a:t>
            </a:r>
            <a:endParaRPr lang="en-US" altLang="ko-KR" sz="1200" dirty="0" smtClean="0">
              <a:latin typeface="+mn-ea"/>
            </a:endParaRPr>
          </a:p>
        </p:txBody>
      </p:sp>
      <p:sp>
        <p:nvSpPr>
          <p:cNvPr id="61" name="직사각형 60"/>
          <p:cNvSpPr/>
          <p:nvPr/>
        </p:nvSpPr>
        <p:spPr bwMode="auto">
          <a:xfrm>
            <a:off x="627112" y="2143116"/>
            <a:ext cx="7735838" cy="35719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sq">
            <a:noFill/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 smtClean="0">
                <a:latin typeface="+mn-ea"/>
              </a:rPr>
              <a:t>◆ </a:t>
            </a:r>
            <a:r>
              <a:rPr lang="en-US" altLang="ko-KR" sz="1400" b="1" dirty="0" smtClean="0">
                <a:latin typeface="+mn-ea"/>
              </a:rPr>
              <a:t>Factory Information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(C   Cosmetics manufacturers :20433)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15" name="직사각형 14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직사각형 16"/>
          <p:cNvSpPr/>
          <p:nvPr/>
        </p:nvSpPr>
        <p:spPr bwMode="auto">
          <a:xfrm>
            <a:off x="642911" y="2143116"/>
            <a:ext cx="2416922" cy="35719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sq">
            <a:noFill/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ea"/>
                <a:ea typeface="+mj-ea"/>
              </a:rPr>
              <a:t>◆</a:t>
            </a:r>
            <a:r>
              <a:rPr lang="ko-KR" altLang="en-US" sz="1400" b="1" dirty="0" smtClean="0">
                <a:latin typeface="+mj-ea"/>
                <a:ea typeface="+mj-ea"/>
              </a:rPr>
              <a:t> </a:t>
            </a:r>
            <a:r>
              <a:rPr lang="en-US" altLang="ko-KR" sz="1400" b="1" dirty="0" smtClean="0">
                <a:latin typeface="+mj-ea"/>
                <a:ea typeface="+mj-ea"/>
              </a:rPr>
              <a:t>Production Equipment</a:t>
            </a:r>
            <a:endParaRPr lang="en-US" altLang="ko-KR" sz="1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ea"/>
              <a:ea typeface="+mj-ea"/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642910" y="3429000"/>
            <a:ext cx="7715304" cy="3214710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endParaRPr lang="ko-KR" altLang="en-US" sz="1300" b="1" cap="all" dirty="0" smtClean="0">
              <a:ln w="0">
                <a:noFill/>
              </a:ln>
              <a:effectLst/>
              <a:latin typeface="-윤고딕330" pitchFamily="18" charset="-127"/>
              <a:ea typeface="-윤고딕330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714348" y="3571876"/>
            <a:ext cx="7574083" cy="2976760"/>
            <a:chOff x="642910" y="3500438"/>
            <a:chExt cx="7574083" cy="3119636"/>
          </a:xfrm>
        </p:grpSpPr>
        <p:pic>
          <p:nvPicPr>
            <p:cNvPr id="19" name="Picture 9" descr="D:\사진\공장사진\공장전경2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11" y="3500439"/>
              <a:ext cx="4968000" cy="1548000"/>
            </a:xfrm>
            <a:prstGeom prst="rect">
              <a:avLst/>
            </a:prstGeom>
            <a:noFill/>
          </p:spPr>
        </p:pic>
        <p:pic>
          <p:nvPicPr>
            <p:cNvPr id="20" name="Picture 10" descr="D:\사진\공장사진\20151014_102353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910" y="5072074"/>
              <a:ext cx="2746800" cy="1548000"/>
            </a:xfrm>
            <a:prstGeom prst="rect">
              <a:avLst/>
            </a:prstGeom>
            <a:noFill/>
          </p:spPr>
        </p:pic>
        <p:pic>
          <p:nvPicPr>
            <p:cNvPr id="21" name="Picture 11" descr="D:\사진\공장사진\공장전경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8993" y="5072074"/>
              <a:ext cx="4788000" cy="1548000"/>
            </a:xfrm>
            <a:prstGeom prst="rect">
              <a:avLst/>
            </a:prstGeom>
            <a:noFill/>
          </p:spPr>
        </p:pic>
        <p:pic>
          <p:nvPicPr>
            <p:cNvPr id="22" name="Picture 12" descr="D:\사진\공장사진\20151007_16500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43571" y="3500438"/>
              <a:ext cx="2571768" cy="1548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428596" y="64291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latin typeface="+mn-ea"/>
              </a:rPr>
              <a:t> R &amp; D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55" name="직사각형 54"/>
          <p:cNvSpPr/>
          <p:nvPr/>
        </p:nvSpPr>
        <p:spPr bwMode="auto">
          <a:xfrm>
            <a:off x="700088" y="1142984"/>
            <a:ext cx="7943878" cy="35719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sq">
            <a:noFill/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 smtClean="0">
                <a:latin typeface="+mj-ea"/>
                <a:ea typeface="+mj-ea"/>
              </a:rPr>
              <a:t>◆ </a:t>
            </a:r>
            <a:r>
              <a:rPr lang="en-US" altLang="ko-KR" sz="1400" b="1" dirty="0" smtClean="0">
                <a:latin typeface="+mj-ea"/>
                <a:ea typeface="+mj-ea"/>
              </a:rPr>
              <a:t>Organic  Cosmetics R &amp; D Center</a:t>
            </a:r>
          </a:p>
        </p:txBody>
      </p:sp>
      <p:sp>
        <p:nvSpPr>
          <p:cNvPr id="24" name="직사각형 23"/>
          <p:cNvSpPr/>
          <p:nvPr/>
        </p:nvSpPr>
        <p:spPr bwMode="auto">
          <a:xfrm>
            <a:off x="700088" y="1500174"/>
            <a:ext cx="7929618" cy="1714512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300" dirty="0" smtClean="0">
                <a:ea typeface="굴림체" pitchFamily="49" charset="-127"/>
              </a:rPr>
              <a:t>Producing cosmetic with no animal test and instead of using chemical ingredients, we produce </a:t>
            </a:r>
          </a:p>
          <a:p>
            <a:pPr>
              <a:lnSpc>
                <a:spcPct val="150000"/>
              </a:lnSpc>
            </a:pPr>
            <a:r>
              <a:rPr lang="en-US" altLang="ko-KR" sz="1300" dirty="0" smtClean="0">
                <a:ea typeface="굴림체" pitchFamily="49" charset="-127"/>
              </a:rPr>
              <a:t>with high quality of organic and natural ingredients.</a:t>
            </a:r>
          </a:p>
          <a:p>
            <a:pPr>
              <a:lnSpc>
                <a:spcPct val="150000"/>
              </a:lnSpc>
            </a:pPr>
            <a:r>
              <a:rPr lang="en-US" altLang="ko-KR" sz="1300" dirty="0" smtClean="0">
                <a:ea typeface="굴림체" pitchFamily="49" charset="-127"/>
              </a:rPr>
              <a:t>It makes your skin which exposed to chemicals, fundamentally stronger with scientific solution,</a:t>
            </a:r>
          </a:p>
          <a:p>
            <a:pPr>
              <a:lnSpc>
                <a:spcPct val="150000"/>
              </a:lnSpc>
            </a:pPr>
            <a:r>
              <a:rPr lang="en-US" altLang="ko-KR" sz="1300" dirty="0" smtClean="0">
                <a:ea typeface="굴림체" pitchFamily="49" charset="-127"/>
              </a:rPr>
              <a:t>And keeps your skin healthy by using mostly plant ingredients.</a:t>
            </a:r>
            <a:endParaRPr lang="ko-KR" altLang="en-US" sz="1300" dirty="0" smtClean="0">
              <a:ea typeface="굴림체" pitchFamily="49" charset="-127"/>
            </a:endParaRPr>
          </a:p>
        </p:txBody>
      </p:sp>
      <p:sp>
        <p:nvSpPr>
          <p:cNvPr id="26" name="직사각형 25"/>
          <p:cNvSpPr/>
          <p:nvPr/>
        </p:nvSpPr>
        <p:spPr bwMode="auto">
          <a:xfrm>
            <a:off x="714348" y="3429000"/>
            <a:ext cx="7929618" cy="3000396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ko-KR" altLang="en-US" sz="1300" b="1" cap="all" dirty="0" smtClean="0">
              <a:ln w="0">
                <a:noFill/>
              </a:ln>
              <a:effectLst/>
              <a:latin typeface="-윤고딕330" pitchFamily="18" charset="-127"/>
              <a:ea typeface="-윤고딕330" pitchFamily="18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785786" y="3571876"/>
            <a:ext cx="7818159" cy="2693030"/>
            <a:chOff x="714348" y="3929066"/>
            <a:chExt cx="7818159" cy="2693030"/>
          </a:xfrm>
        </p:grpSpPr>
        <p:pic>
          <p:nvPicPr>
            <p:cNvPr id="3584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48" y="5715016"/>
              <a:ext cx="798730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47" name="Picture 7" descr="D:\사진\연구실\_MG_787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48" y="3929066"/>
              <a:ext cx="1785950" cy="18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4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3108" y="5715016"/>
              <a:ext cx="714380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49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6050" y="5715016"/>
              <a:ext cx="857256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3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00166" y="5715016"/>
              <a:ext cx="642942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4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71868" y="5715016"/>
              <a:ext cx="928694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7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65869" y="5715016"/>
              <a:ext cx="1120709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8" name="Picture 1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86578" y="5715016"/>
              <a:ext cx="642942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9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29124" y="5715016"/>
              <a:ext cx="1319228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60" name="Picture 20" descr="Z:\CH SERVER 공유\사진\연구소\_MG_3909.JPG"/>
            <p:cNvPicPr>
              <a:picLocks noChangeAspect="1" noChangeArrowheads="1"/>
            </p:cNvPicPr>
            <p:nvPr/>
          </p:nvPicPr>
          <p:blipFill>
            <a:blip r:embed="rId11" cstate="print"/>
            <a:srcRect r="6250"/>
            <a:stretch>
              <a:fillRect/>
            </a:stretch>
          </p:blipFill>
          <p:spPr bwMode="auto">
            <a:xfrm>
              <a:off x="7429520" y="5715016"/>
              <a:ext cx="1080000" cy="9070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85984" y="3929066"/>
              <a:ext cx="1271368" cy="18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1" name="Picture 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428992" y="3929066"/>
              <a:ext cx="1319255" cy="18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0" name="Picture 1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38161" y="3929066"/>
              <a:ext cx="1176847" cy="18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2" name="Picture 1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603241" y="3929066"/>
              <a:ext cx="1326213" cy="18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929454" y="3929066"/>
              <a:ext cx="1603053" cy="1800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2" name="직사각형 21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3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25" name="직사각형 24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ALL_PRODUCT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2113422"/>
            <a:ext cx="3714776" cy="238714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5" y="1404434"/>
            <a:ext cx="1214445" cy="73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357298"/>
            <a:ext cx="1406201" cy="78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직사각형 5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8596" y="64291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latin typeface="+mn-ea"/>
              </a:rPr>
              <a:t> Products</a:t>
            </a:r>
            <a:endParaRPr lang="ko-KR" altLang="en-US" sz="2000" b="1" dirty="0">
              <a:latin typeface="+mn-ea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500034" y="1071546"/>
          <a:ext cx="8429684" cy="5568690"/>
        </p:xfrm>
        <a:graphic>
          <a:graphicData uri="http://schemas.openxmlformats.org/drawingml/2006/table">
            <a:tbl>
              <a:tblPr/>
              <a:tblGrid>
                <a:gridCol w="4714908"/>
                <a:gridCol w="3714776"/>
              </a:tblGrid>
              <a:tr h="28575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Organic Cosmetics</a:t>
                      </a:r>
                      <a:r>
                        <a:rPr lang="en-US" altLang="ko-KR" sz="1000" b="1" dirty="0" smtClean="0"/>
                        <a:t> (25 Kinds)</a:t>
                      </a:r>
                      <a:endParaRPr lang="ko-KR" altLang="en-US" sz="1000" b="1" dirty="0"/>
                    </a:p>
                  </a:txBody>
                  <a:tcPr marL="54000" marR="54000" marT="54000" marB="54000" anchor="ctr">
                    <a:lnL w="3175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+mn-ea"/>
                        </a:rPr>
                        <a:t>Eco-Friendly Household goods</a:t>
                      </a:r>
                      <a:r>
                        <a:rPr lang="en-US" altLang="ko-KR" sz="1000" b="1" dirty="0" smtClean="0">
                          <a:latin typeface="+mn-ea"/>
                        </a:rPr>
                        <a:t>(19</a:t>
                      </a:r>
                      <a:r>
                        <a:rPr lang="en-US" altLang="ko-KR" sz="1000" b="1" baseline="0" dirty="0" smtClean="0">
                          <a:latin typeface="+mn-ea"/>
                        </a:rPr>
                        <a:t> Kinds)</a:t>
                      </a:r>
                      <a:endParaRPr lang="ko-KR" altLang="en-US" sz="1000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19730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966">
                <a:tc>
                  <a:txBody>
                    <a:bodyPr/>
                    <a:lstStyle/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ko-KR" altLang="en-US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ko-KR" altLang="en-US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" name="그림 22" descr="to the natu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1186" y="2214554"/>
            <a:ext cx="3435164" cy="2071702"/>
          </a:xfrm>
          <a:prstGeom prst="rect">
            <a:avLst/>
          </a:prstGeom>
        </p:spPr>
      </p:pic>
      <p:grpSp>
        <p:nvGrpSpPr>
          <p:cNvPr id="29" name="그룹 28"/>
          <p:cNvGrpSpPr/>
          <p:nvPr/>
        </p:nvGrpSpPr>
        <p:grpSpPr>
          <a:xfrm>
            <a:off x="5214942" y="4500570"/>
            <a:ext cx="3500462" cy="2089350"/>
            <a:chOff x="5429256" y="4500570"/>
            <a:chExt cx="3500462" cy="2089350"/>
          </a:xfrm>
        </p:grpSpPr>
        <p:sp>
          <p:nvSpPr>
            <p:cNvPr id="24" name="TextBox 23"/>
            <p:cNvSpPr txBox="1"/>
            <p:nvPr/>
          </p:nvSpPr>
          <p:spPr>
            <a:xfrm>
              <a:off x="5429256" y="4500570"/>
              <a:ext cx="342902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Parchment Paper </a:t>
              </a:r>
              <a:r>
                <a:rPr lang="en-US" altLang="ko-KR" sz="1000" dirty="0" smtClean="0">
                  <a:latin typeface="+mn-ea"/>
                </a:rPr>
                <a:t>– Roll type, For Steaming, </a:t>
              </a:r>
            </a:p>
            <a:p>
              <a:r>
                <a:rPr lang="en-US" altLang="ko-KR" sz="1000" dirty="0" smtClean="0">
                  <a:latin typeface="+mn-ea"/>
                </a:rPr>
                <a:t>                                     For frying pan 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29256" y="4857760"/>
              <a:ext cx="350046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Silicone Food Mesh </a:t>
              </a:r>
              <a:r>
                <a:rPr lang="en-US" altLang="ko-KR" sz="1000" dirty="0" smtClean="0">
                  <a:latin typeface="+mn-ea"/>
                </a:rPr>
                <a:t>– Diameter 22cm, 24cm,</a:t>
              </a:r>
            </a:p>
            <a:p>
              <a:r>
                <a:rPr lang="en-US" altLang="ko-KR" sz="1000" dirty="0" smtClean="0">
                  <a:latin typeface="+mn-ea"/>
                </a:rPr>
                <a:t>                                         28cm, 38cm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29256" y="5286388"/>
              <a:ext cx="350046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PLA(Poly Lactic Acid) goods </a:t>
              </a:r>
              <a:r>
                <a:rPr lang="en-US" altLang="ko-KR" sz="1000" dirty="0" smtClean="0">
                  <a:latin typeface="+mn-ea"/>
                </a:rPr>
                <a:t>– Scrubber,</a:t>
              </a:r>
            </a:p>
            <a:p>
              <a:r>
                <a:rPr lang="en-US" altLang="ko-KR" sz="1000" dirty="0" smtClean="0">
                  <a:latin typeface="+mn-ea"/>
                </a:rPr>
                <a:t>                                      Shower Towel, Shower Puff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29256" y="5715016"/>
              <a:ext cx="350046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Detergent </a:t>
              </a:r>
              <a:r>
                <a:rPr lang="en-US" altLang="ko-KR" sz="1000" dirty="0" smtClean="0">
                  <a:latin typeface="+mn-ea"/>
                </a:rPr>
                <a:t>– Multi purpose cleaner(2 kinds), </a:t>
              </a:r>
            </a:p>
            <a:p>
              <a:r>
                <a:rPr lang="en-US" altLang="ko-KR" sz="1000" dirty="0" smtClean="0">
                  <a:latin typeface="+mn-ea"/>
                </a:rPr>
                <a:t>   Citric Acid, Sodium Bicarbonate, Sodium Percarbonate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29256" y="6143644"/>
              <a:ext cx="350046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And so on </a:t>
              </a:r>
              <a:r>
                <a:rPr lang="en-US" altLang="ko-KR" sz="1000" dirty="0" smtClean="0">
                  <a:latin typeface="+mn-ea"/>
                </a:rPr>
                <a:t>– 100% Natural zeolite(air purifier), </a:t>
              </a:r>
            </a:p>
            <a:p>
              <a:r>
                <a:rPr lang="en-US" altLang="ko-KR" sz="1000" dirty="0" smtClean="0">
                  <a:latin typeface="+mn-ea"/>
                </a:rPr>
                <a:t>                         Hair Color Cream(3 kinds)</a:t>
              </a:r>
              <a:endParaRPr lang="ko-KR" altLang="en-US" sz="1000" b="1" dirty="0" smtClean="0">
                <a:latin typeface="+mn-ea"/>
              </a:endParaRPr>
            </a:p>
          </p:txBody>
        </p:sp>
      </p:grpSp>
      <p:grpSp>
        <p:nvGrpSpPr>
          <p:cNvPr id="30" name="그룹 21"/>
          <p:cNvGrpSpPr/>
          <p:nvPr/>
        </p:nvGrpSpPr>
        <p:grpSpPr>
          <a:xfrm>
            <a:off x="571471" y="4549319"/>
            <a:ext cx="4643471" cy="1951515"/>
            <a:chOff x="571472" y="4500570"/>
            <a:chExt cx="4900775" cy="1612619"/>
          </a:xfrm>
        </p:grpSpPr>
        <p:sp>
          <p:nvSpPr>
            <p:cNvPr id="31" name="TextBox 30"/>
            <p:cNvSpPr txBox="1"/>
            <p:nvPr/>
          </p:nvSpPr>
          <p:spPr>
            <a:xfrm>
              <a:off x="571472" y="4500570"/>
              <a:ext cx="4900773" cy="2288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900" b="1" dirty="0" smtClean="0">
                  <a:latin typeface="+mn-ea"/>
                </a:rPr>
                <a:t>º Baby Line (7 kinds) </a:t>
              </a:r>
              <a:r>
                <a:rPr lang="en-US" altLang="ko-KR" sz="900" dirty="0" smtClean="0">
                  <a:latin typeface="+mn-ea"/>
                </a:rPr>
                <a:t>-Baby Bath&amp;Shampoo, Baby Oil, Baby Lotion, Organic baby Body mist, Bubble Hand Wash, Barumi, </a:t>
              </a:r>
              <a:r>
                <a:rPr lang="en-US" altLang="ko-KR" sz="900" b="1" dirty="0" smtClean="0">
                  <a:solidFill>
                    <a:srgbClr val="00B050"/>
                  </a:solidFill>
                  <a:latin typeface="+mn-ea"/>
                </a:rPr>
                <a:t>Baby balm </a:t>
              </a:r>
              <a:endParaRPr lang="ko-KR" altLang="en-US" sz="900" b="1" dirty="0" smtClean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4462" y="4846214"/>
              <a:ext cx="4857785" cy="6866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900" b="1" dirty="0" smtClean="0">
                  <a:latin typeface="+mn-ea"/>
                </a:rPr>
                <a:t>º Basic Line(22 kinds) </a:t>
              </a:r>
              <a:r>
                <a:rPr lang="en-US" altLang="ko-KR" sz="900" dirty="0" smtClean="0">
                  <a:latin typeface="+mn-ea"/>
                </a:rPr>
                <a:t>– Apple bubble Cleanser, Tea tree Cleanser Water, Aloe vera peeling Lotion, Oriental Herb Secret Cleanser150ml / 300ml, Feminine Cleansing Wipes, Organic Rosemary mist, </a:t>
              </a:r>
              <a:r>
                <a:rPr lang="en-US" altLang="ko-KR" sz="900" b="1" dirty="0" smtClean="0">
                  <a:solidFill>
                    <a:srgbClr val="00B050"/>
                  </a:solidFill>
                  <a:latin typeface="+mn-ea"/>
                </a:rPr>
                <a:t>Organic Aqua Mist(Aloe, Ravender, Rose), </a:t>
              </a:r>
              <a:r>
                <a:rPr lang="en-US" altLang="ko-KR" sz="900" dirty="0" smtClean="0">
                  <a:latin typeface="+mn-ea"/>
                </a:rPr>
                <a:t>Moringa Toner, Moringa Lotion, </a:t>
              </a:r>
              <a:r>
                <a:rPr lang="en-US" altLang="ko-KR" sz="900" b="1" dirty="0" smtClean="0">
                  <a:solidFill>
                    <a:srgbClr val="00B050"/>
                  </a:solidFill>
                  <a:latin typeface="+mn-ea"/>
                </a:rPr>
                <a:t>Real Organic Aloe Gel</a:t>
              </a:r>
              <a:r>
                <a:rPr lang="en-US" altLang="ko-KR" sz="900" dirty="0" smtClean="0">
                  <a:latin typeface="+mn-ea"/>
                </a:rPr>
                <a:t> , Apple aqua cream, Moringa Total cream, Moringa anti-aging eye cream, Mild Natural hand cream, Organic Centella Asiatica Serum, </a:t>
              </a:r>
              <a:r>
                <a:rPr lang="en-US" altLang="ko-KR" sz="900" b="1" dirty="0" smtClean="0">
                  <a:solidFill>
                    <a:srgbClr val="00B050"/>
                  </a:solidFill>
                  <a:latin typeface="+mn-ea"/>
                </a:rPr>
                <a:t>Lip balm(unscented, Peppermint, Lemon, Grape fruit)</a:t>
              </a:r>
              <a:endParaRPr lang="ko-KR" altLang="en-US" sz="900" b="1" dirty="0" smtClean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1473" y="5884293"/>
              <a:ext cx="4857785" cy="2288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900" b="1" dirty="0" smtClean="0">
                  <a:latin typeface="+mn-ea"/>
                </a:rPr>
                <a:t>º Mask Pack Line(10 kinds) </a:t>
              </a:r>
              <a:r>
                <a:rPr lang="en-US" altLang="ko-KR" sz="900" dirty="0" smtClean="0">
                  <a:latin typeface="+mn-ea"/>
                </a:rPr>
                <a:t>– Organic Mask Pack(Aloe, Collagen, Rice-bran, Lemon, Green Tea, Rose), </a:t>
              </a:r>
              <a:r>
                <a:rPr lang="en-US" altLang="ko-KR" sz="900" b="1" dirty="0" smtClean="0">
                  <a:solidFill>
                    <a:srgbClr val="00B050"/>
                  </a:solidFill>
                  <a:latin typeface="+mn-ea"/>
                </a:rPr>
                <a:t>Real Organic Mask Pack(Aloe, Centella Asiatica, Rose, Rosemary) </a:t>
              </a:r>
              <a:endParaRPr lang="ko-KR" altLang="en-US" sz="900" b="1" dirty="0" smtClean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1473" y="5599167"/>
              <a:ext cx="4900774" cy="2288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900" b="1" dirty="0" smtClean="0">
                  <a:latin typeface="+mn-ea"/>
                </a:rPr>
                <a:t>º Organic Oil (7 kinds) </a:t>
              </a:r>
              <a:r>
                <a:rPr lang="en-US" altLang="ko-KR" sz="900" dirty="0" smtClean="0">
                  <a:latin typeface="+mn-ea"/>
                </a:rPr>
                <a:t>–Organic Argan Treatment Oil, </a:t>
              </a:r>
              <a:r>
                <a:rPr lang="en-US" altLang="ko-KR" sz="900" b="1" dirty="0" smtClean="0">
                  <a:solidFill>
                    <a:srgbClr val="00B050"/>
                  </a:solidFill>
                  <a:latin typeface="+mn-ea"/>
                </a:rPr>
                <a:t>Real organic oil 100(30ml) </a:t>
              </a:r>
            </a:p>
            <a:p>
              <a:r>
                <a:rPr lang="en-US" altLang="ko-KR" sz="900" b="1" dirty="0" smtClean="0">
                  <a:solidFill>
                    <a:srgbClr val="00B050"/>
                  </a:solidFill>
                  <a:latin typeface="+mn-ea"/>
                </a:rPr>
                <a:t>  (Rosehip, Argan, Jojoba), Real organic oil 100(10ml)(Rosehip, Argan, Jojoba) </a:t>
              </a:r>
              <a:endParaRPr lang="ko-KR" altLang="en-US" sz="900" b="1" dirty="0" smtClean="0">
                <a:solidFill>
                  <a:srgbClr val="00B050"/>
                </a:solidFill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직사각형 5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8596" y="64291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latin typeface="+mn-ea"/>
              </a:rPr>
              <a:t> Products</a:t>
            </a:r>
            <a:endParaRPr lang="ko-KR" altLang="en-US" sz="2000" b="1" dirty="0">
              <a:latin typeface="+mn-ea"/>
            </a:endParaRPr>
          </a:p>
        </p:txBody>
      </p:sp>
      <p:grpSp>
        <p:nvGrpSpPr>
          <p:cNvPr id="3" name="그룹 21"/>
          <p:cNvGrpSpPr/>
          <p:nvPr/>
        </p:nvGrpSpPr>
        <p:grpSpPr>
          <a:xfrm>
            <a:off x="428596" y="4357695"/>
            <a:ext cx="8429684" cy="2214578"/>
            <a:chOff x="571472" y="4500570"/>
            <a:chExt cx="4900773" cy="1829999"/>
          </a:xfrm>
        </p:grpSpPr>
        <p:sp>
          <p:nvSpPr>
            <p:cNvPr id="19" name="TextBox 18"/>
            <p:cNvSpPr txBox="1"/>
            <p:nvPr/>
          </p:nvSpPr>
          <p:spPr>
            <a:xfrm>
              <a:off x="571472" y="4500570"/>
              <a:ext cx="490077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Baby Line (7 kinds) </a:t>
              </a:r>
              <a:r>
                <a:rPr lang="en-US" altLang="ko-KR" sz="1000" dirty="0" smtClean="0">
                  <a:latin typeface="+mn-ea"/>
                </a:rPr>
                <a:t>-Baby Bath&amp;Shampoo, Baby Oil, Baby Lotion, Organic baby Body mist, Bubble Hand Wash, Barumi, </a:t>
              </a:r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Baby balm </a:t>
              </a:r>
              <a:endParaRPr lang="ko-KR" altLang="en-US" sz="1000" b="1" dirty="0" smtClean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1472" y="4750064"/>
              <a:ext cx="4857784" cy="75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Basic </a:t>
              </a:r>
              <a:r>
                <a:rPr lang="en-US" altLang="ko-KR" sz="1100" b="1" dirty="0" smtClean="0">
                  <a:latin typeface="+mn-ea"/>
                </a:rPr>
                <a:t>Line(14 kinds) </a:t>
              </a:r>
              <a:r>
                <a:rPr lang="en-US" altLang="ko-KR" sz="1000" dirty="0" smtClean="0">
                  <a:latin typeface="+mn-ea"/>
                </a:rPr>
                <a:t>– Apple bubble Cleanser, Tea tree Cleanser Water, Aloe vera peeling Lotion, Oriental Herb Secret  </a:t>
              </a:r>
            </a:p>
            <a:p>
              <a:r>
                <a:rPr lang="en-US" altLang="ko-KR" sz="1000" dirty="0" smtClean="0">
                  <a:latin typeface="+mn-ea"/>
                </a:rPr>
                <a:t>                        Cleanser150ml / 300ml , Feminine Cleansing Wipes, Organic Rosemary mist, </a:t>
              </a:r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Organic Aqua Mist(Aloe, Ravender, Rose)</a:t>
              </a:r>
            </a:p>
            <a:p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                       </a:t>
              </a:r>
              <a:r>
                <a:rPr lang="en-US" altLang="ko-KR" sz="1000" dirty="0" smtClean="0">
                  <a:latin typeface="+mn-ea"/>
                </a:rPr>
                <a:t> Organic Moringa Toner, Moringa Lotion, </a:t>
              </a:r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Real Organic Aloe Gel</a:t>
              </a:r>
              <a:r>
                <a:rPr lang="en-US" altLang="ko-KR" sz="1000" dirty="0" smtClean="0">
                  <a:latin typeface="+mn-ea"/>
                </a:rPr>
                <a:t> , Apple aqua cream, Moringa Total cream, </a:t>
              </a:r>
            </a:p>
            <a:p>
              <a:r>
                <a:rPr lang="en-US" altLang="ko-KR" sz="1000" dirty="0" smtClean="0">
                  <a:latin typeface="+mn-ea"/>
                </a:rPr>
                <a:t>                        Moringa anti-aging eye cream, Mild Natural hand cream, Organic Centella </a:t>
              </a:r>
            </a:p>
            <a:p>
              <a:r>
                <a:rPr lang="en-US" altLang="ko-KR" sz="1000" dirty="0" smtClean="0">
                  <a:latin typeface="+mn-ea"/>
                </a:rPr>
                <a:t>                        Asiatica Serum, </a:t>
              </a:r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Lip balm(unscented, Peppermint, Lemon, Grape fruit)</a:t>
              </a:r>
              <a:endParaRPr lang="ko-KR" altLang="en-US" sz="1000" b="1" dirty="0" smtClean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1472" y="5884293"/>
              <a:ext cx="485778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Mask Pack Line(6 kinds) </a:t>
              </a:r>
              <a:r>
                <a:rPr lang="en-US" altLang="ko-KR" sz="1300" dirty="0" smtClean="0">
                  <a:latin typeface="+mn-ea"/>
                </a:rPr>
                <a:t>– </a:t>
              </a:r>
              <a:r>
                <a:rPr lang="en-US" altLang="ko-KR" sz="1000" dirty="0" smtClean="0">
                  <a:latin typeface="+mn-ea"/>
                </a:rPr>
                <a:t>Organic Mask Pack(Aloe, Collagen, Rice-bran, Lemon, Green Tea, Rose), </a:t>
              </a:r>
            </a:p>
            <a:p>
              <a:r>
                <a:rPr lang="en-US" altLang="ko-KR" sz="1000" dirty="0" smtClean="0">
                  <a:latin typeface="+mn-ea"/>
                </a:rPr>
                <a:t>                        </a:t>
              </a:r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Real Organic Mask Pack(Aloe, Centella Asiatica, Rose, Rosemary) </a:t>
              </a:r>
              <a:endParaRPr lang="ko-KR" altLang="en-US" sz="1000" b="1" dirty="0" smtClean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1472" y="5445085"/>
              <a:ext cx="4900773" cy="368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Organic Oil (7 kinds) </a:t>
              </a:r>
              <a:r>
                <a:rPr lang="en-US" altLang="ko-KR" sz="1000" dirty="0" smtClean="0">
                  <a:latin typeface="+mn-ea"/>
                </a:rPr>
                <a:t>–Organic Argan Treatment Oil, </a:t>
              </a:r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Real organic oil 100(30ml)(Rosehip, Argan, Jojoba), </a:t>
              </a:r>
            </a:p>
            <a:p>
              <a:r>
                <a:rPr lang="en-US" altLang="ko-KR" sz="1000" b="1" dirty="0" smtClean="0">
                  <a:solidFill>
                    <a:srgbClr val="00B050"/>
                  </a:solidFill>
                  <a:latin typeface="+mn-ea"/>
                </a:rPr>
                <a:t>                        Real organic oil 100(10ml)(Rosehip, Argan, Jojoba) </a:t>
              </a:r>
              <a:endParaRPr lang="ko-KR" altLang="en-US" sz="1000" b="1" dirty="0" smtClean="0">
                <a:solidFill>
                  <a:srgbClr val="00B050"/>
                </a:solidFill>
                <a:latin typeface="+mn-ea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714356"/>
            <a:ext cx="20002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357298"/>
            <a:ext cx="2286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1285860"/>
            <a:ext cx="1038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3116"/>
            <a:ext cx="4714908" cy="21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그림 15" descr="usd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768" y="1357298"/>
            <a:ext cx="500066" cy="500066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2143116"/>
            <a:ext cx="3929058" cy="197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5429224" y="6429396"/>
            <a:ext cx="371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00B050"/>
                </a:solidFill>
                <a:latin typeface="+mn-ea"/>
              </a:rPr>
              <a:t>[Green Letters : CHOBS of certified USDA-NOP]</a:t>
            </a:r>
            <a:endParaRPr lang="ko-KR" altLang="en-US" sz="1200" b="1" dirty="0" smtClean="0">
              <a:solidFill>
                <a:srgbClr val="00B05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815127"/>
          <a:ext cx="8429684" cy="5834033"/>
        </p:xfrm>
        <a:graphic>
          <a:graphicData uri="http://schemas.openxmlformats.org/drawingml/2006/table">
            <a:tbl>
              <a:tblPr/>
              <a:tblGrid>
                <a:gridCol w="3528392"/>
                <a:gridCol w="900764"/>
                <a:gridCol w="1818440"/>
                <a:gridCol w="2182088"/>
              </a:tblGrid>
              <a:tr h="783787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54000" marR="54000" marT="54000" marB="54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 smtClean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BDIH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HALAL(Esma, UAE)</a:t>
                      </a: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0890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Keep your baby healthy &amp; safe: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No Chemicals. No Parabens, No Phosphates, No Sulfates.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Natural Lavender and Organic Nutri-Soothe Complex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Best Calming Bubble Bath and Wash for  Soothing Sensitive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Skin</a:t>
                      </a: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9169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main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Ingredients</a:t>
                      </a:r>
                      <a:endParaRPr lang="ko-KR" altLang="en-US" sz="11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lvl="0" indent="-457200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Organic Glycerin, Organic Lavandula Angustifolia (Lavender) Extract, Organic Citrus  Aurantium Bergamia (Bergamot) Fruit Oil, Organic Citrus Limon (Lemon) Peel Oil, Organic Lavandula Angustifolia (Lavender) Oil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98.1% natural origin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4922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Dose</a:t>
                      </a:r>
                      <a:endParaRPr lang="ko-KR" altLang="en-US" sz="11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lvl="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250 ml (e 8.45oz)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4922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Retail Price</a:t>
                      </a:r>
                      <a:endParaRPr lang="ko-KR" altLang="en-US" sz="11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lvl="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USD $24.5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932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to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</a:t>
                      </a:r>
                      <a:endParaRPr lang="ko-KR" altLang="en-US" sz="11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lvl="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Pour a few pump into your hand, washcloth or directly into bath. Wash baby's wet skin and hair. Rinse well.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70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lang="ko-KR" altLang="en-US" sz="11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Q’ty  20ea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Unit L70 * W70 *163mm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Box L71 * W71 *163mm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20FT(unit Qty(ea)) : 26,320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20FT(C/T Qty,28CBM,Box): 1,316 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465264" y="1700808"/>
            <a:ext cx="3249480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Baby Bath&amp;Shampoo 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428868"/>
            <a:ext cx="3301269" cy="325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07504" y="764133"/>
          <a:ext cx="8856983" cy="5736701"/>
        </p:xfrm>
        <a:graphic>
          <a:graphicData uri="http://schemas.openxmlformats.org/drawingml/2006/table">
            <a:tbl>
              <a:tblPr/>
              <a:tblGrid>
                <a:gridCol w="3528392"/>
                <a:gridCol w="1078980"/>
                <a:gridCol w="2126864"/>
                <a:gridCol w="2122747"/>
              </a:tblGrid>
              <a:tr h="882669">
                <a:tc rowSpan="8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BDIH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HALAL(Esma, UAE)</a:t>
                      </a: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7464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latinLnBrk="1">
                        <a:lnSpc>
                          <a:spcPct val="150000"/>
                        </a:lnSpc>
                      </a:pPr>
                      <a:r>
                        <a:rPr lang="ko-KR" altLang="ko-K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Daily skin hydrator for all skin types providing  instant relief from</a:t>
                      </a:r>
                    </a:p>
                    <a:p>
                      <a:pPr lvl="0" latinLnBrk="1">
                        <a:lnSpc>
                          <a:spcPct val="150000"/>
                        </a:lnSpc>
                      </a:pP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environmental stresses. Keeps  your skin healthy, smooth and </a:t>
                      </a:r>
                    </a:p>
                    <a:p>
                      <a:pPr lvl="0"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calm on all occasions. </a:t>
                      </a:r>
                      <a:endParaRPr lang="ko-KR" altLang="ko-KR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ko-K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Repairing plant oils, helps to restore skin balance </a:t>
                      </a:r>
                      <a:endParaRPr lang="ko-KR" altLang="ko-KR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latinLnBrk="1">
                        <a:lnSpc>
                          <a:spcPct val="150000"/>
                        </a:lnSpc>
                      </a:pPr>
                      <a:r>
                        <a:rPr lang="ko-KR" altLang="ko-K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Organic Rosemary leaf Water helps provide relief from irritated skin. </a:t>
                      </a:r>
                      <a:endParaRPr lang="ko-KR" altLang="ko-KR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ko-K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Suitable for baby skin.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6784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main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Ingredients</a:t>
                      </a:r>
                      <a:endParaRPr lang="ko-KR" altLang="en-US" sz="11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lvl="0" indent="-457200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Organic Glycerin, Organic Lavandula Angustifolia (Lavender) Extract, Organic Citrus  Aurantium Bergamia (Bergamot) Fruit Oil, Organic Citrus Limon (Lemon) Peel Oil, Organic Lavandula Angustifolia (Lavender) Oil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98.1% natural origin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771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Dose</a:t>
                      </a:r>
                      <a:endParaRPr lang="ko-KR" altLang="en-US" sz="11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lvl="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110 ml (e 3.71oz)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77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Retail Price</a:t>
                      </a:r>
                      <a:endParaRPr lang="ko-KR" altLang="en-US" sz="11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lvl="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USD $30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07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ko-KR" sz="1050" b="1" i="0" dirty="0" smtClean="0"/>
                        <a:t>Size</a:t>
                      </a:r>
                      <a:endParaRPr lang="ko-KR" altLang="en-US" sz="1050" b="1" i="0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/>
                        <a:t>Q’ty 20</a:t>
                      </a:r>
                      <a:endParaRPr lang="ko-KR" altLang="en-US" sz="1000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46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Unit L54 * W54 *H163mm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Box L290 * W235 *185mm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20FT(unit Qty(ea)) : 44,240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20FT(C/T Qty,28CBM,Box): 2.212 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79512" y="1628800"/>
            <a:ext cx="3312368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Baby Oil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3314" name="Picture 2" descr="http://www.chharmonyb2b.com/admin/product/img/3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3312368" cy="3437004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786190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21080"/>
          <a:ext cx="8715437" cy="5536878"/>
        </p:xfrm>
        <a:graphic>
          <a:graphicData uri="http://schemas.openxmlformats.org/drawingml/2006/table">
            <a:tbl>
              <a:tblPr/>
              <a:tblGrid>
                <a:gridCol w="4431578"/>
                <a:gridCol w="960175"/>
                <a:gridCol w="3323684"/>
              </a:tblGrid>
              <a:tr h="280401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UDSA-NOP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993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/>
                        <a:t>For dry, irritated, chapped, cracked skin.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/>
                        <a:t>Softens and soothes delicate baby skin. </a:t>
                      </a:r>
                    </a:p>
                    <a:p>
                      <a:r>
                        <a:rPr lang="en-US" sz="1000" dirty="0" smtClean="0"/>
                        <a:t>  Helps heal and protect sensitive areas. </a:t>
                      </a:r>
                    </a:p>
                    <a:p>
                      <a:r>
                        <a:rPr lang="en-US" sz="1000" dirty="0" smtClean="0"/>
                        <a:t>  Helps reduce redness and inflammation.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/>
                        <a:t>Keep it handy for those dry baby lips and cheeks,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especially during the cold time of the year. Infused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with nourishing ingredients </a:t>
                      </a: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222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Main 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Organic 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simmondsia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Chinensis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(jojoba) seed oil,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Organic beeswax, Organic 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argan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spinosa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kernel oil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96.8% Organic Ingredients</a:t>
                      </a:r>
                      <a:endParaRPr lang="ko-KR" altLang="en-US" sz="10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7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20g (0.7oz)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3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Direction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Apply liberally to affected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skin. 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Use as often as necessary.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4"/>
            <a:ext cx="3857652" cy="625825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Real Organic Baby balm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grpSp>
        <p:nvGrpSpPr>
          <p:cNvPr id="19" name="그룹 20"/>
          <p:cNvGrpSpPr/>
          <p:nvPr/>
        </p:nvGrpSpPr>
        <p:grpSpPr>
          <a:xfrm>
            <a:off x="5715008" y="3272311"/>
            <a:ext cx="1285884" cy="1092101"/>
            <a:chOff x="6500826" y="2980971"/>
            <a:chExt cx="1285884" cy="1092101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15140" y="2980971"/>
              <a:ext cx="881062" cy="876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6500826" y="3857628"/>
              <a:ext cx="12858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 smtClean="0">
                  <a:solidFill>
                    <a:schemeClr val="accent1"/>
                  </a:solidFill>
                  <a:latin typeface="+mn-ea"/>
                </a:rPr>
                <a:t>Organic Argan oil</a:t>
              </a: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7643834" y="3233645"/>
            <a:ext cx="1214446" cy="1149767"/>
            <a:chOff x="7572396" y="2923305"/>
            <a:chExt cx="1214446" cy="1149767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15272" y="2923305"/>
              <a:ext cx="928694" cy="93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Box 23"/>
            <p:cNvSpPr txBox="1"/>
            <p:nvPr/>
          </p:nvSpPr>
          <p:spPr>
            <a:xfrm>
              <a:off x="7572396" y="3857628"/>
              <a:ext cx="121444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 smtClean="0">
                  <a:solidFill>
                    <a:schemeClr val="accent1"/>
                  </a:solidFill>
                  <a:latin typeface="+mn-ea"/>
                </a:rPr>
                <a:t>Organic Rosehip oil</a:t>
              </a:r>
            </a:p>
          </p:txBody>
        </p:sp>
      </p:grpSp>
      <p:grpSp>
        <p:nvGrpSpPr>
          <p:cNvPr id="25" name="그룹 18"/>
          <p:cNvGrpSpPr/>
          <p:nvPr/>
        </p:nvGrpSpPr>
        <p:grpSpPr>
          <a:xfrm>
            <a:off x="6638940" y="3325651"/>
            <a:ext cx="1285884" cy="1174919"/>
            <a:chOff x="5500694" y="3007992"/>
            <a:chExt cx="1285884" cy="1174919"/>
          </a:xfrm>
        </p:grpSpPr>
        <p:sp>
          <p:nvSpPr>
            <p:cNvPr id="26" name="TextBox 25"/>
            <p:cNvSpPr txBox="1"/>
            <p:nvPr/>
          </p:nvSpPr>
          <p:spPr>
            <a:xfrm>
              <a:off x="5500694" y="3844357"/>
              <a:ext cx="12858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 smtClean="0">
                  <a:solidFill>
                    <a:schemeClr val="accent1"/>
                  </a:solidFill>
                  <a:latin typeface="+mn-ea"/>
                </a:rPr>
                <a:t>Organic Beeswax</a:t>
              </a:r>
            </a:p>
            <a:p>
              <a:pPr algn="ctr"/>
              <a:r>
                <a:rPr lang="en-US" altLang="ko-KR" sz="800" dirty="0" smtClean="0">
                  <a:latin typeface="+mn-ea"/>
                </a:rPr>
                <a:t>.</a:t>
              </a:r>
              <a:endParaRPr lang="ko-KR" altLang="en-US" sz="800" dirty="0" smtClean="0">
                <a:latin typeface="+mn-ea"/>
              </a:endParaRPr>
            </a:p>
          </p:txBody>
        </p:sp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7381" y="3007992"/>
              <a:ext cx="920601" cy="88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2571744"/>
            <a:ext cx="29908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80335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734238"/>
          <a:ext cx="8821644" cy="5968710"/>
        </p:xfrm>
        <a:graphic>
          <a:graphicData uri="http://schemas.openxmlformats.org/drawingml/2006/table">
            <a:tbl>
              <a:tblPr/>
              <a:tblGrid>
                <a:gridCol w="3528392"/>
                <a:gridCol w="1224136"/>
                <a:gridCol w="1872208"/>
                <a:gridCol w="2196908"/>
              </a:tblGrid>
              <a:tr h="758214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0" marB="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BDIH COSMOS-NATURAL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Vegan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HALAL(Esma, UAE)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1450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Naturally nourishing: Skin Moisturizer helps you to protect your</a:t>
                      </a:r>
                    </a:p>
                    <a:p>
                      <a:pPr marL="108000" marR="0" indent="0" algn="just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baby’s’ delicate skin from eczema, seborrhea and rash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Best for newborns, babies, and adults with sensitive skin. It is a  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non-greasy, naturally  nourishing formula that absorbs in the skin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quickly without clogging pores and locks in 24 hours of moisture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Strengthens baby natural balance: Excellent  baby lotion for dry 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skin by moisturizing to strengthen baby's natural skin barrier.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100% Plant Based Ingredients: Which means  you avoid applying 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harsh ingredients to your baby's sensitive skin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9200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Organic Simmondsia Chinensis (jojoba) Seed Oil, Organic Butyrospermum Parkii (Shea) Butter, Organic Rosmarinus officinalis (Rosemary) Extract, Organic Chamomilla Recutita (Matricaria) Flower Water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100% natural origin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061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200 ml (e 10.1oz)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0611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dirty="0" smtClean="0"/>
                        <a:t>Retail</a:t>
                      </a:r>
                      <a:r>
                        <a:rPr lang="en-US" altLang="ko-KR" sz="1100" b="1" baseline="0" dirty="0" smtClean="0"/>
                        <a:t> Price</a:t>
                      </a:r>
                      <a:endParaRPr lang="ko-KR" altLang="en-US" sz="1100" b="1" dirty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USD $27.8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427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Massage lotion daily on your baby's skin.  For best use after your baby's bath.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061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/>
                        <a:t>Q’ty 20</a:t>
                      </a:r>
                      <a:endParaRPr lang="ko-KR" altLang="en-US" sz="1000" dirty="0" smtClean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061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Unit L61 * W61 *H179mm/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Box L325 * W260 *H200mm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20FT(unit Qty(ea)) : 33,040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20FT(unit Qty(ea)) : 33,040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79512" y="1556792"/>
            <a:ext cx="3384376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Baby Lotion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3226364" cy="330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80335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734239"/>
          <a:ext cx="8821644" cy="5766594"/>
        </p:xfrm>
        <a:graphic>
          <a:graphicData uri="http://schemas.openxmlformats.org/drawingml/2006/table">
            <a:tbl>
              <a:tblPr/>
              <a:tblGrid>
                <a:gridCol w="3528392"/>
                <a:gridCol w="1078410"/>
                <a:gridCol w="2017934"/>
                <a:gridCol w="2196908"/>
              </a:tblGrid>
              <a:tr h="609865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BDIH COSMOS-ORGANIC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Vegan</a:t>
                      </a: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23042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 </a:t>
                      </a:r>
                      <a:endParaRPr lang="ko-KR" altLang="en-US" sz="1100" b="1" dirty="0"/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º Keep your baby healthy &amp; safe: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No Chemicals. No Parabens, No Phosphates, No Sulfates.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This hand wash creates fluffy bubbles.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Enriched with organic extracts, this lightweight hand wash will  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leave your hands clean and moisturized.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Generously enriched with organic extracts to leave your hands</a:t>
                      </a:r>
                    </a:p>
                    <a:p>
                      <a:pPr marL="10800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clean and moisturized.</a:t>
                      </a: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1178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Organic Pyrus Malus (apple) Fruit Water, Organic Chamomilla Recutita (Matrica) Flower Water, Organic glycerin, Organic Aloe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Barbadensis Leaf Water.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20% Organic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7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300 ml (e 10.1oz)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75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dirty="0" smtClean="0"/>
                        <a:t>Retail</a:t>
                      </a:r>
                      <a:r>
                        <a:rPr lang="en-US" altLang="ko-KR" sz="1100" b="1" baseline="0" dirty="0" smtClean="0"/>
                        <a:t> Price</a:t>
                      </a:r>
                      <a:endParaRPr lang="ko-KR" altLang="en-US" sz="1100" b="1" dirty="0"/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USD $17.5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7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Pump desire amount onto wet hands. Rinse well and tower dry. 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7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16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7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L96 *W66 *H161mm</a:t>
                      </a: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L400 *W280 *H180mm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 : 21,952 </a:t>
                      </a: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Qty,28CBM,Box):1,372 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79512" y="1556792"/>
            <a:ext cx="3384376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Bubble Hand wash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643182"/>
            <a:ext cx="2786082" cy="278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3" name="직사각형 12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6" name="내용 개체 틀 10"/>
          <p:cNvSpPr txBox="1">
            <a:spLocks/>
          </p:cNvSpPr>
          <p:nvPr/>
        </p:nvSpPr>
        <p:spPr>
          <a:xfrm>
            <a:off x="4143372" y="2000240"/>
            <a:ext cx="4214842" cy="450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endParaRPr kumimoji="0" lang="ko-KR" altLang="en-US" sz="1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7" name="내용 개체 틀 10"/>
          <p:cNvSpPr txBox="1">
            <a:spLocks/>
          </p:cNvSpPr>
          <p:nvPr/>
        </p:nvSpPr>
        <p:spPr>
          <a:xfrm>
            <a:off x="467544" y="2492896"/>
            <a:ext cx="4214842" cy="3786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Company Overview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Corporate History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About CEO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Organization Chart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About CH Harmony Brand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Business Area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Competitiveness of CH Harmony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Manufacture factory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R &amp; D Center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Certificate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Products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내용 개체 틀 10"/>
          <p:cNvSpPr txBox="1">
            <a:spLocks/>
          </p:cNvSpPr>
          <p:nvPr/>
        </p:nvSpPr>
        <p:spPr>
          <a:xfrm>
            <a:off x="214282" y="714356"/>
            <a:ext cx="171451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kumimoji="0" lang="en-US" altLang="ko-KR" sz="17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ko-KR" sz="20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Contents</a:t>
            </a:r>
          </a:p>
          <a:p>
            <a:pPr lvl="0">
              <a:spcBef>
                <a:spcPct val="20000"/>
              </a:spcBef>
            </a:pPr>
            <a:endParaRPr lang="en-US" altLang="ko-KR" sz="20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51773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572560" cy="5786478"/>
        </p:xfrm>
        <a:graphic>
          <a:graphicData uri="http://schemas.openxmlformats.org/drawingml/2006/table">
            <a:tbl>
              <a:tblPr/>
              <a:tblGrid>
                <a:gridCol w="3714776"/>
                <a:gridCol w="857256"/>
                <a:gridCol w="1857388"/>
                <a:gridCol w="2143140"/>
              </a:tblGrid>
              <a:tr h="860885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4632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Experience moisturized skin!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Provides nutrients and soothes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Convenient roll-on type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Complete skin moisturization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1889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Organic Aloe Barbadensis Leaf Extract, Organic Glycerin,  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Organic Chamomilla Recutita(Matricaria) Flower Water,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Organic Camellia Sinensis Leaf Extract, Organic Simmondsia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Chinensis(Jojoba) Seed Oil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º 21% organic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238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50ml (e 1.69 oz) 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23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dirty="0" smtClean="0"/>
                        <a:t>Retail</a:t>
                      </a:r>
                      <a:r>
                        <a:rPr lang="en-US" altLang="ko-KR" sz="1100" b="1" baseline="0" dirty="0" smtClean="0"/>
                        <a:t>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$6.6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7663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Use all the skins, at any moment of  the day to soothe,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hydrate and refresh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23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40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901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L41 * W41 *H108mm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L345 * W225 *H130mm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Qty(ea)): 110,880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2,772  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537842" y="1628800"/>
            <a:ext cx="3319778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Organic Hello Barumi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500306"/>
            <a:ext cx="2994444" cy="316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785794"/>
          <a:ext cx="8856983" cy="5736698"/>
        </p:xfrm>
        <a:graphic>
          <a:graphicData uri="http://schemas.openxmlformats.org/drawingml/2006/table">
            <a:tbl>
              <a:tblPr/>
              <a:tblGrid>
                <a:gridCol w="4032448"/>
                <a:gridCol w="1002982"/>
                <a:gridCol w="1785950"/>
                <a:gridCol w="2035603"/>
              </a:tblGrid>
              <a:tr h="857671">
                <a:tc rowSpan="9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BDIH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245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Renews skin tone and texture and brightens with organic</a:t>
                      </a: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 apple water, tea tree leaf water.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Smooth and refreshing! Abundant foam with each pump for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convenient use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  <a:endParaRPr lang="en-US" altLang="ko-KR" sz="1000" b="0" i="0" baseline="0" dirty="0" smtClean="0">
                        <a:solidFill>
                          <a:srgbClr val="111111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245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main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Ingredients</a:t>
                      </a:r>
                      <a:endParaRPr lang="ko-KR" altLang="en-US" sz="11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Organic Pyrus Malus (Apple) Fruit Water, Organic Melaleuca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Alternifolia (Tea Tree)  Leaf Water, Organic Portulaca  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Oleracea Extract, Pulsatilla  Koreana Extract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º  99.3% natural origin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128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The dose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150 ml (e 5.07oz)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12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Retail Price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$23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8576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Wet hands and face. Work a small amount of cleanser into lather and massage onto face, avoiding eye area. Rinse thoroughly.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12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30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12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L50 * W50 *H178mm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L320 * W270 *H195mm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 : 108,360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3,612 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251520" y="1772816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Apple bubble Cleanser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2290" name="Picture 2" descr="http://www.chharmonyb2b.com/admin/product/img/3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3600000" cy="3600000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929066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251520" y="764704"/>
          <a:ext cx="8712969" cy="5807571"/>
        </p:xfrm>
        <a:graphic>
          <a:graphicData uri="http://schemas.openxmlformats.org/drawingml/2006/table">
            <a:tbl>
              <a:tblPr/>
              <a:tblGrid>
                <a:gridCol w="3888432"/>
                <a:gridCol w="932114"/>
                <a:gridCol w="1857388"/>
                <a:gridCol w="2035035"/>
              </a:tblGrid>
              <a:tr h="740730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7911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Verdana" pitchFamily="34" charset="0"/>
                        </a:rPr>
                        <a:t>Contains tea tree leaf water</a:t>
                      </a:r>
                      <a:endParaRPr lang="en-US" altLang="ko-KR" sz="1000" b="0" i="0" dirty="0" smtClean="0">
                        <a:solidFill>
                          <a:srgbClr val="949494"/>
                        </a:solidFill>
                        <a:latin typeface="+mn-ea"/>
                        <a:ea typeface="+mn-ea"/>
                        <a:cs typeface="Verdana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Verdana" pitchFamily="34" charset="0"/>
                        </a:rPr>
                        <a:t>Provides skin moisture giving light point make up and </a:t>
                      </a:r>
                    </a:p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Verdana" pitchFamily="34" charset="0"/>
                        </a:rPr>
                        <a:t>  impurities cleansing.</a:t>
                      </a:r>
                      <a:endParaRPr lang="en-US" altLang="ko-KR" sz="1000" b="0" i="0" dirty="0" smtClean="0">
                        <a:solidFill>
                          <a:srgbClr val="949494"/>
                        </a:solidFill>
                        <a:latin typeface="+mn-ea"/>
                        <a:ea typeface="+mn-ea"/>
                        <a:cs typeface="Verdana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Verdana" pitchFamily="34" charset="0"/>
                        </a:rPr>
                        <a:t>Mild and soft wipe out with no need of separate water wash </a:t>
                      </a:r>
                    </a:p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Verdana" pitchFamily="34" charset="0"/>
                        </a:rPr>
                        <a:t>  for moisture clean finish.</a:t>
                      </a:r>
                      <a:endParaRPr lang="en-US" altLang="ko-KR" sz="1000" b="0" i="0" dirty="0" smtClean="0">
                        <a:solidFill>
                          <a:srgbClr val="949494"/>
                        </a:solidFill>
                        <a:latin typeface="+mn-ea"/>
                        <a:ea typeface="+mn-ea"/>
                        <a:cs typeface="Verdana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Verdana" pitchFamily="34" charset="0"/>
                        </a:rPr>
                        <a:t>No addition of artificial color, artificial flavor,</a:t>
                      </a: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Verdana" pitchFamily="34" charset="0"/>
                        </a:rPr>
                        <a:t>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Verdana" pitchFamily="34" charset="0"/>
                        </a:rPr>
                        <a:t>benzophenone, </a:t>
                      </a:r>
                    </a:p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Verdana" pitchFamily="34" charset="0"/>
                        </a:rPr>
                        <a:t> 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Verdana" pitchFamily="34" charset="0"/>
                        </a:rPr>
                        <a:t>parabens, animal raw materials, mineral oil.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8234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Organic Melaleuca Alternifolia (Tea Tree) Leaf Water, Organic Citrus Limon (Lemon) Leaf Extract, Organic Alcohol, Organic Oryza Sativa (Rice) Bran Extract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20% organic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154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140 ml (e 4.73oz)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15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$18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8476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Wet hands and face. Work a small amount of cleanser into lather and massage onto face, avoiding eye area. Rinse thoroughly.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15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 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30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15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L48 *W48 *H158mm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*L305 *W260 *H175mm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Qty(ea)): 60,480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2,016  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79512" y="1700808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Tea tree Cleanser Water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22530" name="Picture 2" descr="http://www.chharmonyb2b.com/admin/product/img/3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36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814451"/>
          <a:ext cx="8821644" cy="5686383"/>
        </p:xfrm>
        <a:graphic>
          <a:graphicData uri="http://schemas.openxmlformats.org/drawingml/2006/table">
            <a:tbl>
              <a:tblPr/>
              <a:tblGrid>
                <a:gridCol w="4178174"/>
                <a:gridCol w="1071570"/>
                <a:gridCol w="3571900"/>
              </a:tblGrid>
              <a:tr h="803608">
                <a:tc rowSpan="10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COSMOS-NATURAL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Completed U.S. FDA Test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066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Gentle foaming women’s cleanser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Gentle and smooth feeling that lasts. Each pump gives abundant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foam for  convenience.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Smooth and refreshing! Abundant foam  with each pump for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convenient use.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Generous amount of oriental and medicinal herbs used.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222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Organic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Artemisia Vulgaris Extract, Organic Pyrus Malus(Apple) 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water, Coco-Betain, Organic Pelargonium Graveolens Oil, 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Organic Lavandula Angustifolia (Lavender)Oil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99.6% natural origin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5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150ml(e 5.07oz)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</a:t>
                      </a:r>
                      <a:r>
                        <a:rPr lang="en-US" altLang="ko-KR" sz="1100" b="1" baseline="0" dirty="0" smtClean="0"/>
                        <a:t>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$20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  <a:tr h="10295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Wash your hands and wet external vaginal area. 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Press the pump until you have enough quantity of product.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Apply externally on the vaginal area and gently clean. Rinse 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thoroughly.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3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150ml</a:t>
                      </a:r>
                      <a:endParaRPr lang="ko-KR" altLang="en-US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3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30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6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L50 *W50 *H178mm</a:t>
                      </a:r>
                    </a:p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L320 *W270 *H195mm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 :48,090</a:t>
                      </a:r>
                    </a:p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1,603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539552" y="1700808"/>
            <a:ext cx="3746696" cy="58518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Oriental Herb Secret Cleanser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428868"/>
            <a:ext cx="3286148" cy="370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869072"/>
          <a:ext cx="8856984" cy="5560323"/>
        </p:xfrm>
        <a:graphic>
          <a:graphicData uri="http://schemas.openxmlformats.org/drawingml/2006/table">
            <a:tbl>
              <a:tblPr/>
              <a:tblGrid>
                <a:gridCol w="4178174"/>
                <a:gridCol w="857256"/>
                <a:gridCol w="1813387"/>
                <a:gridCol w="2008167"/>
              </a:tblGrid>
              <a:tr h="415651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8565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Organic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intimate wipes, feel clean wherever you are with pure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cotton &amp; organic extracts.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pH balanced for feminine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use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Always feel fresh with organic intimate wipes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3 layers non-woven cotton sheets are soft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Individually- wrapped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4370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Organic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Artemisia Vulgaris Extract, Organic Aloe Barbadensis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Leaf extract, Organic Glycerin, Organic Mentha Piperita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(Peppermint) Oil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57.9% organic of total by MFDA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24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5g * 10ea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24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</a:t>
                      </a:r>
                      <a:r>
                        <a:rPr lang="en-US" altLang="ko-KR" sz="1100" b="1" baseline="0" dirty="0" smtClean="0"/>
                        <a:t>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$11.5 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028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Remove cloth from foil packet.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Gently wipe your intimate area from front to back.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24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: 30 </a:t>
                      </a:r>
                      <a:endParaRPr lang="ko-KR" altLang="en-US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24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L110 *W60 *H137mm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L575 *W385 *H155mm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Qty(ea)): 23,610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787 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539552" y="1700808"/>
            <a:ext cx="3746696" cy="58518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Feminine Cleansing Wipes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500306"/>
            <a:ext cx="2928958" cy="349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843400"/>
          <a:ext cx="8784976" cy="5728873"/>
        </p:xfrm>
        <a:graphic>
          <a:graphicData uri="http://schemas.openxmlformats.org/drawingml/2006/table">
            <a:tbl>
              <a:tblPr/>
              <a:tblGrid>
                <a:gridCol w="3888432"/>
                <a:gridCol w="932684"/>
                <a:gridCol w="1928826"/>
                <a:gridCol w="2035034"/>
              </a:tblGrid>
              <a:tr h="669597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COSMOS-NATURAL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4466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 100% Plant Based Ingredients</a:t>
                      </a:r>
                      <a:endParaRPr lang="en-US" altLang="ko-KR" sz="1000" b="0" i="0" dirty="0" smtClean="0">
                        <a:solidFill>
                          <a:srgbClr val="111111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After removing the dead skin cells, it produces a biopolymer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 film that protects the skin by influencing the supple layer of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 skin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I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t gives a much smoother appearance to the skin and improves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 skin texture and tone.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07283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Cellulose, Organic Aloe Barbadensis Leaf Extract, Organic Aloe Barbadensis Leaf Juice, Organic Citrus Limon (Lemon) Leaf Extract, Organic Glycerin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100% natural origin of total 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651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60 ml (e 2.02oz)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65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USD $11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8141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After washing the face and dry it. Dispense a suitable amount and massage the face except around eyes and mouth. Finally, wash it off with lukewarm water.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65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/>
                        <a:t>Q’ty 20</a:t>
                      </a:r>
                      <a:endParaRPr lang="ko-KR" altLang="en-US" sz="100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65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Unit L51 *W32 *H156mm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Box L270 *W145 *H175mm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20FT(unit Qty(ea)): 81,200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20FT(C/T Qty,28CBM,Box): 4,060  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07504" y="1628800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Aloe Vera Peeling Lotion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026" name="Picture 2" descr="http://www.chharmonyb2b.com/admin/product/img/3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428868"/>
            <a:ext cx="3163962" cy="3163962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714752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214282" y="714356"/>
          <a:ext cx="8712968" cy="6018652"/>
        </p:xfrm>
        <a:graphic>
          <a:graphicData uri="http://schemas.openxmlformats.org/drawingml/2006/table">
            <a:tbl>
              <a:tblPr/>
              <a:tblGrid>
                <a:gridCol w="3920836"/>
                <a:gridCol w="971148"/>
                <a:gridCol w="1784532"/>
                <a:gridCol w="2036452"/>
              </a:tblGrid>
              <a:tr h="707085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/>
                        <a:t>º BDIH</a:t>
                      </a:r>
                      <a:r>
                        <a:rPr lang="en-US" altLang="ko-KR" sz="1000" baseline="0" dirty="0" smtClean="0"/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/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26355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Daily skin hydrator for all skin types providing instant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 relief  from environmental stresses. Keeps your skin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 healthy, smooth and calm on all occasions. Bio-Boost,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 This works‘  blend of repairing plant oils, helps to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 restore skin balance</a:t>
                      </a:r>
                      <a:endParaRPr lang="en-US" altLang="ko-KR" sz="1100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1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Organic Rosemary</a:t>
                      </a:r>
                      <a:r>
                        <a:rPr lang="en-US" altLang="ko-KR" sz="11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leaf </a:t>
                      </a:r>
                      <a:r>
                        <a:rPr lang="en-US" altLang="ko-KR" sz="11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Water helps provide relief from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 irritated skin.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100" b="0" i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Suitable for sensitive skin.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7946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Organic Rosmarinus Officinalis (Rosemary) Leaf Water, Organic Lavandula Angustifolia (Lavender) Oil, Organic Citrus Tangerina (Tangerine) Peel Oil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21% organic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014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100 ml (e 3.38oz)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01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USD $22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70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Mist generously onto cleansed skin, lightly after applying makeup. Spray throughout the day for a cooling, refreshing boost.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01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/>
                        <a:t>Q’ty 30</a:t>
                      </a:r>
                      <a:endParaRPr lang="ko-KR" altLang="en-US" sz="100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Unit L38 *W38 *H176mm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Box *L245 *W210 *H195mm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20FT(unit Qty(ea)): 83,160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20FT(C/T Qty,28CBM,Box): 2,772 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79512" y="1700808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Organic Rosemary mist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9458" name="Picture 2" descr="http://www.chharmonyb2b.com/admin/product/img/3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64904"/>
            <a:ext cx="3600000" cy="3600000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929066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0" y="332656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07504" y="500042"/>
          <a:ext cx="8928992" cy="6087495"/>
        </p:xfrm>
        <a:graphic>
          <a:graphicData uri="http://schemas.openxmlformats.org/drawingml/2006/table">
            <a:tbl>
              <a:tblPr/>
              <a:tblGrid>
                <a:gridCol w="4104456"/>
                <a:gridCol w="860106"/>
                <a:gridCol w="1785950"/>
                <a:gridCol w="2178480"/>
              </a:tblGrid>
              <a:tr h="763562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0348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 Unicode MS" pitchFamily="50" charset="-127"/>
                        </a:rPr>
                        <a:t>100% Plant Based Ingredients</a:t>
                      </a:r>
                      <a:r>
                        <a:rPr lang="pt-BR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, No harmful chemicals, No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pt-BR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  Parabens, No Phthalates, No Alcohol, No formaldehyde</a:t>
                      </a:r>
                      <a:endParaRPr lang="en-US" altLang="ko-KR" sz="1000" b="0" i="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b="0" i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Your skin solution: Moisture &amp;</a:t>
                      </a: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Hydrating Face Toner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Gentle: Safe and beneficial for all skin types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5076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Organic Moringa Oleifera Leaf Extract, Organic Aloe Barbadensis Leaf Extract, Organic Lavandula Angustifolia (Lavender) Extract, Organic Pyrus Malus (Apple) Fruit Water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24% organic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5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$25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5813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120 ml (e 4.05oz)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803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Moisten a cotton ball and apply to your face in a gentle stroking motion. Do not rinse.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93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30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L47 *W47 *H156mm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L300 *W255 *H175mm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Qty(ea)): 62,160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2,072 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323528" y="1628800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Organic Moringa Toner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8434" name="Picture 2" descr="http://www.chharmonyb2b.com/admin/product/img/3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3032316" cy="3445431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929066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0" y="332656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42844" y="714356"/>
          <a:ext cx="8784976" cy="5857915"/>
        </p:xfrm>
        <a:graphic>
          <a:graphicData uri="http://schemas.openxmlformats.org/drawingml/2006/table">
            <a:tbl>
              <a:tblPr/>
              <a:tblGrid>
                <a:gridCol w="3888433"/>
                <a:gridCol w="1008112"/>
                <a:gridCol w="1728192"/>
                <a:gridCol w="2160239"/>
              </a:tblGrid>
              <a:tr h="638316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COSMOS-ORGANIC</a:t>
                      </a: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7383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Lightweight yet hydrating lotion. It’s ingredients to deliver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immediate moisturizer to dry skin.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 Unicode MS" pitchFamily="50" charset="-127"/>
                        </a:rPr>
                        <a:t> 100% Plant Based Ingredients</a:t>
                      </a:r>
                      <a:r>
                        <a:rPr lang="en-US" altLang="ko-KR" sz="1000" b="0" i="0" kern="1200" baseline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Safe-effective alternative to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 other products with harsh chemicals.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Helps condition skin for a healthier look and feel; Helps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 provide dramatic skin hydration and nourishment.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7659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Organic Moringa Oleifera Leaf Extract, Organic Lavandula Angustifolia (Lavender) Extract,  Organic Prunus Amygdalus Dulcis (Sweet Almond) Oil, Organic Persea Gratissima (Avocado) Oil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22% organic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432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110 ml (e 3.71oz)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</a:t>
                      </a:r>
                      <a:r>
                        <a:rPr lang="en-US" altLang="ko-KR" sz="1100" b="1" baseline="0" dirty="0" smtClean="0"/>
                        <a:t>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$18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001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Massage lotion daily on your baby's skin.  For best use after your baby's bath.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30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220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L47 *W47 *H156mm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*L300 *W255 *H175mm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3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Qty(ea)): 62,160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2,072 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79512" y="1700808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Moringa Lotion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7410" name="Picture 2" descr="http://www.chharmonyb2b.com/admin/product/img/3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3600000" cy="3600000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786188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51773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3" y="822398"/>
          <a:ext cx="8767044" cy="5678435"/>
        </p:xfrm>
        <a:graphic>
          <a:graphicData uri="http://schemas.openxmlformats.org/drawingml/2006/table">
            <a:tbl>
              <a:tblPr/>
              <a:tblGrid>
                <a:gridCol w="4035297"/>
                <a:gridCol w="857256"/>
                <a:gridCol w="1785950"/>
                <a:gridCol w="2088541"/>
              </a:tblGrid>
              <a:tr h="940220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0" marB="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6769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Firm sensitive skin using Centella Asiatic!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Centella Asiatica! Superior skin calming qualities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Skin firming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Refreshing essence for clear and elastic skin.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3143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Organic Centella Asiatica Leaf Water, Organic Chamomilla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Recutita(Matricaria) Flower Water, Organic Portulace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Oleracea Extract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21% organic of total by COSMOS-Standard          </a:t>
                      </a:r>
                      <a:endParaRPr lang="ko-KR" altLang="en-US" sz="1000" b="1" kern="1200" baseline="0" dirty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26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30ml (e 1.01oz)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2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 Price</a:t>
                      </a:r>
                      <a:endParaRPr lang="ko-KR" altLang="en-US" sz="1100" b="1" dirty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$42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1274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Taking care to cover all affected areas of the face and neck.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Allow time for serum to penetrate skin.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2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30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2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L38 *W38 *H107mm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L245 *W210 *H125mm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2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Qty(ea)): 130,200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4,340 </a:t>
                      </a: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07504" y="1556792"/>
            <a:ext cx="4035868" cy="6577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Organic Centella Asiatica Serum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571744"/>
            <a:ext cx="3068418" cy="309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4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3" name="직사각형 12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6" name="내용 개체 틀 10"/>
          <p:cNvSpPr txBox="1">
            <a:spLocks/>
          </p:cNvSpPr>
          <p:nvPr/>
        </p:nvSpPr>
        <p:spPr>
          <a:xfrm>
            <a:off x="4143372" y="2000240"/>
            <a:ext cx="4214842" cy="450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endParaRPr kumimoji="0" lang="ko-KR" altLang="en-US" sz="1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9" name="내용 개체 틀 10"/>
          <p:cNvSpPr txBox="1">
            <a:spLocks/>
          </p:cNvSpPr>
          <p:nvPr/>
        </p:nvSpPr>
        <p:spPr>
          <a:xfrm>
            <a:off x="214282" y="714356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ko-KR" sz="20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Company Overview</a:t>
            </a:r>
          </a:p>
          <a:p>
            <a:pPr lvl="0">
              <a:spcBef>
                <a:spcPct val="20000"/>
              </a:spcBef>
            </a:pPr>
            <a:endParaRPr lang="en-US" altLang="ko-KR" sz="20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9000"/>
          </a:blip>
          <a:srcRect/>
          <a:stretch>
            <a:fillRect/>
          </a:stretch>
        </p:blipFill>
        <p:spPr bwMode="auto">
          <a:xfrm>
            <a:off x="4714844" y="3523992"/>
            <a:ext cx="4429156" cy="311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내용 개체 틀 10"/>
          <p:cNvSpPr txBox="1">
            <a:spLocks/>
          </p:cNvSpPr>
          <p:nvPr/>
        </p:nvSpPr>
        <p:spPr>
          <a:xfrm>
            <a:off x="428596" y="1357298"/>
            <a:ext cx="8572560" cy="450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Date of </a:t>
            </a:r>
          </a:p>
          <a:p>
            <a:pPr lvl="0">
              <a:spcBef>
                <a:spcPct val="20000"/>
              </a:spcBef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Establishment       May 2006    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Business Areas      Organic &amp; Natural Cosmetic, Eco-friendly household goods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Trading(Parchment paper, cosmetic container, and so on)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Headquarter         (Pyeongchon O’Biz TOWER)222, 126, Beolmal-ro, Dongan-gu,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Anyang-</a:t>
            </a:r>
            <a:r>
              <a:rPr lang="en-US" altLang="ko-KR" sz="1300" b="1" dirty="0" err="1" smtClean="0">
                <a:solidFill>
                  <a:schemeClr val="bg1">
                    <a:lumMod val="50000"/>
                  </a:schemeClr>
                </a:solidFill>
              </a:rPr>
              <a:t>si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, Gyeonggi-do, Korea   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Factory                (Pyeongchon O’Biz TOWER)222, 126, Beolmal-ro, Dongan-gu,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Anyang-</a:t>
            </a:r>
            <a:r>
              <a:rPr lang="en-US" altLang="ko-KR" sz="1300" b="1" dirty="0" err="1" smtClean="0">
                <a:solidFill>
                  <a:schemeClr val="bg1">
                    <a:lumMod val="50000"/>
                  </a:schemeClr>
                </a:solidFill>
              </a:rPr>
              <a:t>si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, Gyeonggi-do, Korea 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Web Site              B2C : www.chharmony.co.kr 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B2B : www.chharmonyb2b.co.kr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DIY : www.diyorganic.co.kr  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Company : www.chharmony.com       </a:t>
            </a:r>
          </a:p>
          <a:p>
            <a:pPr fontAlgn="ctr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Contact                chsale01@chharmony.co.kr </a:t>
            </a:r>
          </a:p>
          <a:p>
            <a:pPr fontAlgn="ctr">
              <a:lnSpc>
                <a:spcPct val="150000"/>
              </a:lnSpc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Tel +82 70 8670 1978 </a:t>
            </a:r>
          </a:p>
          <a:p>
            <a:pPr fontAlgn="ctr">
              <a:lnSpc>
                <a:spcPct val="150000"/>
              </a:lnSpc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Fax +82 31 476 2666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251520" y="857232"/>
          <a:ext cx="8712968" cy="5715038"/>
        </p:xfrm>
        <a:graphic>
          <a:graphicData uri="http://schemas.openxmlformats.org/drawingml/2006/table">
            <a:tbl>
              <a:tblPr/>
              <a:tblGrid>
                <a:gridCol w="3960440"/>
                <a:gridCol w="860106"/>
                <a:gridCol w="1714512"/>
                <a:gridCol w="2177910"/>
              </a:tblGrid>
              <a:tr h="783522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7341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100% Plant Based Ingredients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It is rich in vitamins and has strong moisturizing skills.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Treat dry, brittle, frizzy &amp; damaged hair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Delivered in amber glass bottle with a glass dropper for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ease-of-use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4405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Organic Oenothera Biennis (Evening Primrose) Oil, Organic Argania Spinosa Kernel Oil, Organic Helianthus Annuus (Sunflower) Seed Oil, Organic Citrus Aurantium Bergamia (Bergamot) Fruit Oil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99% organic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610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30 ml (e 1.01oz 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6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$26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835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Use 2 drops for skin treatment. Rub between palms then massage onto desired area for 1 minute. Use a pea size amount for hair treatment.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6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20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6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L45 *W45 *H101mm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L245 *W200 *H120mm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Qty(ea)): 95,200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4,760 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251520" y="1700808"/>
            <a:ext cx="3744416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Organic Argan Treatment Oil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1266" name="Picture 2" descr="http://www.chharmonyb2b.com/admin/product/img/3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643182"/>
            <a:ext cx="3021656" cy="3021656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786190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0" y="332656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251520" y="620690"/>
          <a:ext cx="8640960" cy="5880143"/>
        </p:xfrm>
        <a:graphic>
          <a:graphicData uri="http://schemas.openxmlformats.org/drawingml/2006/table">
            <a:tbl>
              <a:tblPr/>
              <a:tblGrid>
                <a:gridCol w="3960440"/>
                <a:gridCol w="860106"/>
                <a:gridCol w="1714512"/>
                <a:gridCol w="2105902"/>
              </a:tblGrid>
              <a:tr h="840573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9701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This cream leaves your skin hydrated all-day long. Hyaluronic </a:t>
                      </a:r>
                    </a:p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 ingredients keep your skin moisturized.</a:t>
                      </a:r>
                      <a:endParaRPr lang="en-US" altLang="ko-KR" sz="1000" b="0" i="0" dirty="0" smtClean="0">
                        <a:solidFill>
                          <a:srgbClr val="949494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Moisture rich formula has the same hydrating effect as a face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pack, providing round the clock hydration to keep skin soft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and smooth, with a dewy and luminous finish.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Lightweight yet ultra-hydrating cream is 100% plant based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ingredients to deliver immediate moisturizer to dry skin.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6437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Organic Pyrus Malus (Apple) Fruit Water, Organic Glycerin, Organic Chamomilla Recutita (Matricaria) Flower Water, Organic Lavandula Angustifolia (Lavender) Extract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21% organic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48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50 ml (e 1.69oz)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4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$35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507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Apply on clean and dry skin Massage gently until absorption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4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20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4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L51 *W51 *H104mm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L245 *W224 *H125mm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Qty(ea)): 72,240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3,612 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323528" y="1628800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Apple aqua cream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6146" name="Picture 2" descr="http://www.chharmonyb2b.com/admin/product/img/3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500306"/>
            <a:ext cx="3104324" cy="3104324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643314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763562"/>
          <a:ext cx="8784975" cy="5808711"/>
        </p:xfrm>
        <a:graphic>
          <a:graphicData uri="http://schemas.openxmlformats.org/drawingml/2006/table">
            <a:tbl>
              <a:tblPr/>
              <a:tblGrid>
                <a:gridCol w="4032448"/>
                <a:gridCol w="931544"/>
                <a:gridCol w="1785950"/>
                <a:gridCol w="2035033"/>
              </a:tblGrid>
              <a:tr h="897557">
                <a:tc rowSpan="9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COSMOS-NATURAL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78748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Daily, all-in-one face moisturizer for younger-looking skin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 </a:t>
                      </a:r>
                      <a:r>
                        <a:rPr lang="en-US" altLang="ko-KR" sz="1000" b="1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Anti-Aging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Natural Day and Night face cream with organic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ko-KR" sz="1000" b="0" i="0" dirty="0" smtClean="0">
                          <a:solidFill>
                            <a:srgbClr val="111111"/>
                          </a:solidFill>
                          <a:latin typeface="+mn-ea"/>
                          <a:ea typeface="+mn-ea"/>
                        </a:rPr>
                        <a:t>ingredients.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b="1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Whitening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cream for Sensitive skin: This is specifically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 designed to be gentle on your skin, without any harsh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 chemicals or perfumes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0903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main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Ingredients</a:t>
                      </a:r>
                      <a:endParaRPr lang="ko-KR" altLang="en-US" sz="11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Adenosine, Glycyrrhiza Glabra (Licorice) Root Extract ,Organic 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Olea Europaea (Olive) Fruit Oil, Organic Helianthus Annuus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(Sunflower) Seed Oil, Organic Moringa Oleifera Leaf Extract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º 100% natural origin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461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The dose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º 50 ml (e 1.69oz)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46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Retail  Price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$46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415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How to Use</a:t>
                      </a:r>
                      <a:endParaRPr lang="ko-KR" altLang="en-US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Tapping the appropriate amount absorbed into the skin. Daily Use.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46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ko-KR" altLang="en-US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20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46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L51 *W51 *H104mm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L275 *W220 *H125mm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6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Qty(ea)): 32,920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3,696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79512" y="1700808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Moringa Total cream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5362" name="Picture 2" descr="http://www.chharmonyb2b.com/admin/product/img/3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3600000" cy="3600000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929066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835574"/>
          <a:ext cx="8856985" cy="5522384"/>
        </p:xfrm>
        <a:graphic>
          <a:graphicData uri="http://schemas.openxmlformats.org/drawingml/2006/table">
            <a:tbl>
              <a:tblPr/>
              <a:tblGrid>
                <a:gridCol w="4104456"/>
                <a:gridCol w="859536"/>
                <a:gridCol w="1785950"/>
                <a:gridCol w="2107043"/>
              </a:tblGrid>
              <a:tr h="897691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COSMOS-NATURAL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52073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Moringa </a:t>
                      </a:r>
                      <a:r>
                        <a:rPr lang="en-US" altLang="ko-KR" sz="1000" b="1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Anti-Aging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Eye Cream is Specifically Formulated with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Nourishing Hydration for the Delicate Eye Area.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Restore and rejuvenate - Moisturize and Hydrate Dry Under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Eye Skin While Fighting Signs Of Aging. Use Day and Night to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Reveal A Brighter and Younger Looking You.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2020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Adenosine, Organic Olea Europaea (Olive) Fruit Oil, Organic Helianthus Annuus (Sunflower) Seed Oil, Organic Moringa Oleifera Leaf Extract, Organic Persea Gratissima (Avocado) Oil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100% natural origin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465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º 15 ml (e 0.5oz)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46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</a:t>
                      </a:r>
                      <a:r>
                        <a:rPr lang="en-US" altLang="ko-KR" sz="1100" b="1" baseline="0" dirty="0" smtClean="0"/>
                        <a:t>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$33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416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Apply in small dots around the eye area and gently smooth until thoroughly absorbed.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46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30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90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ºUnit L39 *W39 *H80mm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ºBox *L255 *W215 *H100mm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0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20FT(unit Qty(ea)): 152,880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Qty,28CBM,Box): 5,096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79512" y="1628800"/>
            <a:ext cx="388843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Moringa anti-aging eye cream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4338" name="Picture 2" descr="http://www.chharmonyb2b.com/admin/product/img/3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96952"/>
            <a:ext cx="2814182" cy="2814182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071942"/>
            <a:ext cx="500066" cy="5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250950" y="795768"/>
          <a:ext cx="8678768" cy="5562190"/>
        </p:xfrm>
        <a:graphic>
          <a:graphicData uri="http://schemas.openxmlformats.org/drawingml/2006/table">
            <a:tbl>
              <a:tblPr/>
              <a:tblGrid>
                <a:gridCol w="3888432"/>
                <a:gridCol w="861246"/>
                <a:gridCol w="1928826"/>
                <a:gridCol w="2000264"/>
              </a:tblGrid>
              <a:tr h="957997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COSMOS-NATURAL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HALAL(Esma,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52790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Protects, nourishes and moisturizes hands.  Leaves hands soft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and smooth with no oily traces.</a:t>
                      </a:r>
                    </a:p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Just one application for all day protection.</a:t>
                      </a:r>
                    </a:p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With regular use, this nourishing formula keeps hands </a:t>
                      </a:r>
                    </a:p>
                    <a:p>
                      <a:pPr algn="l">
                        <a:lnSpc>
                          <a:spcPct val="150000"/>
                        </a:lnSpc>
                        <a:buFont typeface="Arial"/>
                        <a:buNone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intensively moisturized even after washing.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4796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Organic Simmondsia Chinensis (Jojoba) Seed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Oil, Organic Glycerin, Organic Butyrospermum Parkii (Shea) Butter, Organic Artemisia Vulgaris Extract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100% natural origin of total by COSMOS-Standard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310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35 ml (e 1.18oz)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310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USD $7.9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628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Apply to hands and use as often as needed throughout the day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310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Q’ty 30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310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Unit L47 *W27 *H90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Box L300 *W155 *H110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10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 Ft(Unit Qty (ea)): 163,800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20Ft(C/T Qty 28CBM,Box):5,460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395536" y="1772816"/>
            <a:ext cx="3462084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Mild hand cream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3314" name="Picture 2" descr="http://www.chharmonyb2b.com/admin/product/img/3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571744"/>
            <a:ext cx="3246630" cy="3246630"/>
          </a:xfrm>
          <a:prstGeom prst="rect">
            <a:avLst/>
          </a:prstGeom>
          <a:noFill/>
        </p:spPr>
      </p:pic>
      <p:pic>
        <p:nvPicPr>
          <p:cNvPr id="13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857628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07505" y="754625"/>
          <a:ext cx="8856983" cy="5674774"/>
        </p:xfrm>
        <a:graphic>
          <a:graphicData uri="http://schemas.openxmlformats.org/drawingml/2006/table">
            <a:tbl>
              <a:tblPr/>
              <a:tblGrid>
                <a:gridCol w="4104455"/>
                <a:gridCol w="860106"/>
                <a:gridCol w="1785950"/>
                <a:gridCol w="2106472"/>
              </a:tblGrid>
              <a:tr h="918920">
                <a:tc rowSpan="9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BDIH  COSMOS-NATURAL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Esma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UAE)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2006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Make your skin elastic with a moisture-rich  mask pack!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Generous amount of “organic rosemary leaf   water” used.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Moisturizes skin and supplies nutrients for  clear skin.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1892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Organic  Rosmarinus Officinalis (Rosemary) Leaf Water, Organic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Aloe Barbadenaia Leaf  Juice, Collagen Extract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º 100% natural origin of total by COSMOS-Standard</a:t>
                      </a:r>
                      <a:endParaRPr lang="ko-KR" altLang="en-US" sz="1000" b="1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114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25ml (e 0.84oz), Pure Natural Tencel  Sheet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11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Retail Price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USD $2.6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5111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(1)After cleansing, use toner to refine skin texture.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(2)Take out the mask from package and spread evenly over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  entire face, avoiding the eye and lip area.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(3)Remove the sheet after 10~20 minutes and gently pat to allow </a:t>
                      </a:r>
                      <a:br>
                        <a:rPr lang="en-US" altLang="ko-KR" sz="1000" dirty="0" smtClean="0">
                          <a:latin typeface="+mn-ea"/>
                          <a:ea typeface="+mn-ea"/>
                        </a:rPr>
                      </a:b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the remaining formula into the skin.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11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/>
                        <a:t>Q’ty 180</a:t>
                      </a:r>
                      <a:endParaRPr lang="ko-KR" altLang="en-US" sz="100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11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Unit L120 *W2 *H160mm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Box L400 *W250 *H190mm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1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20FT(unit Qty(ea)): 262,080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20FT(C/T Qty,28CBM,Box): 1,456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323528" y="1571612"/>
            <a:ext cx="3857652" cy="92869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Organic Mask Pack</a:t>
            </a:r>
          </a:p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(Aloe, Green tea, Rice bran,</a:t>
            </a:r>
          </a:p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Collagen, Rose, Lemon)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3" name="그림 12" descr="collagen mas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714620"/>
            <a:ext cx="1321224" cy="1329088"/>
          </a:xfrm>
          <a:prstGeom prst="rect">
            <a:avLst/>
          </a:prstGeom>
        </p:spPr>
      </p:pic>
      <p:pic>
        <p:nvPicPr>
          <p:cNvPr id="14" name="그림 13" descr="rice bran ma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2766571"/>
            <a:ext cx="1248076" cy="1233933"/>
          </a:xfrm>
          <a:prstGeom prst="rect">
            <a:avLst/>
          </a:prstGeom>
        </p:spPr>
      </p:pic>
      <p:pic>
        <p:nvPicPr>
          <p:cNvPr id="15" name="그림 14" descr="green tea mas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2729272"/>
            <a:ext cx="1249786" cy="1199794"/>
          </a:xfrm>
          <a:prstGeom prst="rect">
            <a:avLst/>
          </a:prstGeom>
        </p:spPr>
      </p:pic>
      <p:pic>
        <p:nvPicPr>
          <p:cNvPr id="17" name="그림 16" descr="Aloe mas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500570"/>
            <a:ext cx="1249216" cy="1220249"/>
          </a:xfrm>
          <a:prstGeom prst="rect">
            <a:avLst/>
          </a:prstGeom>
        </p:spPr>
      </p:pic>
      <p:pic>
        <p:nvPicPr>
          <p:cNvPr id="18" name="그림 17" descr="rose mas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3042" y="4464993"/>
            <a:ext cx="1285884" cy="1289644"/>
          </a:xfrm>
          <a:prstGeom prst="rect">
            <a:avLst/>
          </a:prstGeom>
        </p:spPr>
      </p:pic>
      <p:pic>
        <p:nvPicPr>
          <p:cNvPr id="19" name="그림 18" descr="Lemon mas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8926" y="4429132"/>
            <a:ext cx="1143008" cy="1279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785795"/>
          <a:ext cx="8786873" cy="5929353"/>
        </p:xfrm>
        <a:graphic>
          <a:graphicData uri="http://schemas.openxmlformats.org/drawingml/2006/table">
            <a:tbl>
              <a:tblPr/>
              <a:tblGrid>
                <a:gridCol w="4357718"/>
                <a:gridCol w="857256"/>
                <a:gridCol w="3571899"/>
              </a:tblGrid>
              <a:tr h="512413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UDSA-NOP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15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Feature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/>
                        <a:t>Best for healing cracked, chapped lips with vitamin E and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Beeswax for intensive moisture. This delicious creamy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balm is the perfect set for men women and kids.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CHOBS</a:t>
                      </a:r>
                      <a:r>
                        <a:rPr lang="en-US" sz="1000" dirty="0" smtClean="0"/>
                        <a:t> Lip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balm gives you essential protection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no matter your environment by creating a barrier between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you and the elements.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dirty="0" smtClean="0"/>
                        <a:t>Energize your lips with Organic lip balms.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Safe for even the most Sensitive Lips. </a:t>
                      </a: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907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Organic bees wax, organic jojoba oil, Organic Argan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kernel oil</a:t>
                      </a:r>
                      <a:endParaRPr lang="en-US" altLang="ko-KR" sz="1000" b="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º Unscented- 99% Organic Ingredients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º Peppermint- 96.7% Organic Ingredients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º Grapefruit- 96.4% Organic Ingredients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º Lemon- 96.4% Organic Ingredients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7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5g (0.17oz)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3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Direction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Use daily for chapped or dry lips. Apply lip balm to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clean lips or under lip sticks.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그룹 20"/>
          <p:cNvGrpSpPr/>
          <p:nvPr/>
        </p:nvGrpSpPr>
        <p:grpSpPr>
          <a:xfrm>
            <a:off x="5572132" y="3343749"/>
            <a:ext cx="1285884" cy="1092101"/>
            <a:chOff x="6500826" y="2980971"/>
            <a:chExt cx="1285884" cy="1092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15140" y="2980971"/>
              <a:ext cx="881062" cy="876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6500826" y="3857628"/>
              <a:ext cx="12858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 smtClean="0">
                  <a:solidFill>
                    <a:schemeClr val="accent1"/>
                  </a:solidFill>
                  <a:latin typeface="+mn-ea"/>
                </a:rPr>
                <a:t>Organic Argan oil</a:t>
              </a:r>
            </a:p>
          </p:txBody>
        </p:sp>
      </p:grpSp>
      <p:grpSp>
        <p:nvGrpSpPr>
          <p:cNvPr id="4" name="그룹 21"/>
          <p:cNvGrpSpPr/>
          <p:nvPr/>
        </p:nvGrpSpPr>
        <p:grpSpPr>
          <a:xfrm>
            <a:off x="7500958" y="3305083"/>
            <a:ext cx="1214446" cy="1149767"/>
            <a:chOff x="7572396" y="2923305"/>
            <a:chExt cx="1214446" cy="114976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15272" y="2923305"/>
              <a:ext cx="928694" cy="93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>
              <a:off x="7572396" y="3857628"/>
              <a:ext cx="121444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 smtClean="0">
                  <a:solidFill>
                    <a:schemeClr val="accent1"/>
                  </a:solidFill>
                  <a:latin typeface="+mn-ea"/>
                </a:rPr>
                <a:t>Organic Rosehip oil</a:t>
              </a: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642910" y="1445640"/>
            <a:ext cx="3857652" cy="625825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Real Organic Lip Balm</a:t>
            </a:r>
          </a:p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(</a:t>
            </a:r>
            <a:r>
              <a:rPr lang="en-US" altLang="ko-KR" sz="1200" b="1" dirty="0" smtClean="0">
                <a:solidFill>
                  <a:srgbClr val="660033"/>
                </a:solidFill>
              </a:rPr>
              <a:t>Unscented, Peppermint, Grapefruit, Lemon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)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grpSp>
        <p:nvGrpSpPr>
          <p:cNvPr id="5" name="그룹 18"/>
          <p:cNvGrpSpPr/>
          <p:nvPr/>
        </p:nvGrpSpPr>
        <p:grpSpPr>
          <a:xfrm>
            <a:off x="6496064" y="3397089"/>
            <a:ext cx="1285884" cy="1174919"/>
            <a:chOff x="5500694" y="3007992"/>
            <a:chExt cx="1285884" cy="1174919"/>
          </a:xfrm>
        </p:grpSpPr>
        <p:sp>
          <p:nvSpPr>
            <p:cNvPr id="16" name="TextBox 15"/>
            <p:cNvSpPr txBox="1"/>
            <p:nvPr/>
          </p:nvSpPr>
          <p:spPr>
            <a:xfrm>
              <a:off x="5500694" y="3844357"/>
              <a:ext cx="12858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 smtClean="0">
                  <a:solidFill>
                    <a:schemeClr val="accent1"/>
                  </a:solidFill>
                  <a:latin typeface="+mn-ea"/>
                </a:rPr>
                <a:t>Organic Beeswax</a:t>
              </a:r>
            </a:p>
            <a:p>
              <a:pPr algn="ctr"/>
              <a:r>
                <a:rPr lang="en-US" altLang="ko-KR" sz="800" dirty="0" smtClean="0">
                  <a:latin typeface="+mn-ea"/>
                </a:rPr>
                <a:t>.</a:t>
              </a:r>
              <a:endParaRPr lang="ko-KR" altLang="en-US" sz="800" dirty="0" smtClean="0">
                <a:latin typeface="+mn-ea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7381" y="3007992"/>
              <a:ext cx="920601" cy="88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1238" y="2214554"/>
            <a:ext cx="7429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652" y="2285992"/>
            <a:ext cx="1633400" cy="188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9603" y="4357694"/>
            <a:ext cx="1644496" cy="191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38164" y="2285992"/>
            <a:ext cx="1561714" cy="181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4357694"/>
            <a:ext cx="166669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57232"/>
          <a:ext cx="8429684" cy="5815492"/>
        </p:xfrm>
        <a:graphic>
          <a:graphicData uri="http://schemas.openxmlformats.org/drawingml/2006/table">
            <a:tbl>
              <a:tblPr/>
              <a:tblGrid>
                <a:gridCol w="4472017"/>
                <a:gridCol w="885833"/>
                <a:gridCol w="3071834"/>
              </a:tblGrid>
              <a:tr h="50993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UDSA-NOP 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96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An</a:t>
                      </a:r>
                      <a:r>
                        <a:rPr lang="en-US" sz="1000" dirty="0" smtClean="0"/>
                        <a:t> excellent daily treatment for face, skin &amp; hair.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 Regular use soothes the skin leaving it soft and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 supple with a healthy glow.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Your skin will feel refreshed, not greasy. </a:t>
                      </a:r>
                    </a:p>
                    <a:p>
                      <a:r>
                        <a:rPr lang="en-US" altLang="ko-KR" sz="1000" dirty="0" smtClean="0"/>
                        <a:t>º </a:t>
                      </a:r>
                      <a:r>
                        <a:rPr lang="en-US" sz="1000" dirty="0" smtClean="0"/>
                        <a:t>Moisturizing for skin, hair, and cuticles. Great for </a:t>
                      </a:r>
                    </a:p>
                    <a:p>
                      <a:r>
                        <a:rPr lang="en-US" sz="1000" dirty="0" smtClean="0"/>
                        <a:t>  sunburn and razor burn.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Use as after shave, hair</a:t>
                      </a:r>
                    </a:p>
                    <a:p>
                      <a:r>
                        <a:rPr lang="en-US" sz="1000" dirty="0" smtClean="0"/>
                        <a:t>  gel, or leave in conditioner; also great for pets. </a:t>
                      </a:r>
                    </a:p>
                    <a:p>
                      <a:r>
                        <a:rPr lang="en-US" sz="1000" baseline="0" dirty="0" smtClean="0"/>
                        <a:t>  </a:t>
                      </a:r>
                      <a:r>
                        <a:rPr lang="en-US" sz="1000" dirty="0" smtClean="0"/>
                        <a:t>Thin gel absorbs quickly with no sticky residue, </a:t>
                      </a:r>
                    </a:p>
                    <a:p>
                      <a:r>
                        <a:rPr lang="en-US" sz="1000" dirty="0" smtClean="0"/>
                        <a:t>  leaving skin silky and smooth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88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Organic Maculata Leaf Water, Organic Glycerin,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Organic Centella Asiatica Leaf Water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97.5% Organic Ingredients(Minus water)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="1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100% Ingredients originated from natural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</a:t>
                      </a:r>
                      <a:r>
                        <a:rPr lang="en-US" altLang="ko-KR" sz="1100" b="1" baseline="0" dirty="0" smtClean="0"/>
                        <a:t>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150ml (5.07oz)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1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Direction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ºApply directly to the skin and let it air dry for best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result. Use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it for healthier skin and sun burns. 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It can be added to massage oils, daily facial care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products.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582722" y="4045266"/>
            <a:ext cx="12858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800" dirty="0" smtClean="0">
                <a:latin typeface="+mn-ea"/>
              </a:rPr>
              <a:t>Organic moringa leaf</a:t>
            </a:r>
          </a:p>
          <a:p>
            <a:pPr algn="ctr"/>
            <a:r>
              <a:rPr lang="en-US" altLang="ko-KR" sz="800" dirty="0" smtClean="0">
                <a:latin typeface="+mn-ea"/>
              </a:rPr>
              <a:t>water</a:t>
            </a:r>
          </a:p>
        </p:txBody>
      </p:sp>
      <p:grpSp>
        <p:nvGrpSpPr>
          <p:cNvPr id="3" name="그룹 21"/>
          <p:cNvGrpSpPr/>
          <p:nvPr/>
        </p:nvGrpSpPr>
        <p:grpSpPr>
          <a:xfrm>
            <a:off x="5572132" y="3071810"/>
            <a:ext cx="1214446" cy="1253977"/>
            <a:chOff x="5572132" y="3071810"/>
            <a:chExt cx="1214446" cy="1253977"/>
          </a:xfrm>
        </p:grpSpPr>
        <p:sp>
          <p:nvSpPr>
            <p:cNvPr id="16" name="TextBox 15"/>
            <p:cNvSpPr txBox="1"/>
            <p:nvPr/>
          </p:nvSpPr>
          <p:spPr>
            <a:xfrm>
              <a:off x="5572132" y="3987233"/>
              <a:ext cx="1214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 smtClean="0">
                  <a:latin typeface="+mn-ea"/>
                </a:rPr>
                <a:t>Organic Maculata Leaf Water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3033" y="3071810"/>
              <a:ext cx="920669" cy="92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071328"/>
            <a:ext cx="928694" cy="95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그룹 22"/>
          <p:cNvGrpSpPr/>
          <p:nvPr/>
        </p:nvGrpSpPr>
        <p:grpSpPr>
          <a:xfrm>
            <a:off x="7715272" y="3000372"/>
            <a:ext cx="1071570" cy="1305649"/>
            <a:chOff x="7715272" y="3000372"/>
            <a:chExt cx="1071570" cy="1305649"/>
          </a:xfrm>
        </p:grpSpPr>
        <p:sp>
          <p:nvSpPr>
            <p:cNvPr id="18" name="TextBox 17"/>
            <p:cNvSpPr txBox="1"/>
            <p:nvPr/>
          </p:nvSpPr>
          <p:spPr>
            <a:xfrm>
              <a:off x="7715272" y="4059800"/>
              <a:ext cx="107157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800" dirty="0" smtClean="0">
                  <a:latin typeface="+mn-ea"/>
                </a:rPr>
                <a:t>Organic Centella Asiatica Leaf Water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86710" y="3000372"/>
              <a:ext cx="1000132" cy="1023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571744"/>
            <a:ext cx="2714644" cy="369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직사각형 11"/>
          <p:cNvSpPr/>
          <p:nvPr/>
        </p:nvSpPr>
        <p:spPr>
          <a:xfrm>
            <a:off x="642910" y="1731604"/>
            <a:ext cx="3857652" cy="625825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Real Organic Aloe Gel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57232"/>
          <a:ext cx="8715435" cy="5643755"/>
        </p:xfrm>
        <a:graphic>
          <a:graphicData uri="http://schemas.openxmlformats.org/drawingml/2006/table">
            <a:tbl>
              <a:tblPr/>
              <a:tblGrid>
                <a:gridCol w="4505437"/>
                <a:gridCol w="852413"/>
                <a:gridCol w="3357585"/>
              </a:tblGrid>
              <a:tr h="50993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UDSA-NOP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14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0" i="0" kern="120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Daily skin hydrator for all skin types providing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kern="120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  instant relief  from environmental stresses.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kern="120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  Keeps  your skin healthy, smooth and calm on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kern="120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  all occasions. Bio-Boost, This works‘  blend of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kern="120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  repairing plant oils, helps to restore skin balance</a:t>
                      </a:r>
                      <a:endParaRPr lang="en-US" altLang="ko-KR" sz="11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0" i="0" kern="120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Organic Lavender</a:t>
                      </a:r>
                      <a:r>
                        <a:rPr lang="en-US" altLang="ko-KR" sz="1100" b="0" i="0" kern="1200" baseline="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 Flower extract</a:t>
                      </a:r>
                      <a:r>
                        <a:rPr lang="en-US" altLang="ko-KR" sz="1100" b="0" i="0" kern="120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 , Organic Aloe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kern="120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  Maculata Leaf water and Organic Rose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kern="120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  Damascena Flower water helps provide relief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100" b="0" i="0" kern="1200" baseline="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ko-KR" sz="1100" b="0" i="0" kern="1200" dirty="0" smtClean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</a:rPr>
                        <a:t>from irritated skin. 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01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Main 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º Aloe Mist-</a:t>
                      </a: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Organic Aloe Maculate Leaf Water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99.9% Organic Ingredients(Minus water)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100% Ingredients originated from natural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º Rose Mist-</a:t>
                      </a: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Organic Damascena Flower Water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99.9% Organic Ingredients(Minus water)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100% Ingredients originated from natural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º Lavender Mist-</a:t>
                      </a: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Organic Lavender Water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99.8% Organic Ingredients(Minus water)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100% Ingredients originated from natural</a:t>
                      </a:r>
                      <a:endParaRPr lang="en-US" altLang="ko-KR" sz="1000" b="0" dirty="0" smtClean="0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</a:t>
                      </a:r>
                      <a:r>
                        <a:rPr lang="en-US" altLang="ko-KR" sz="1100" b="1" baseline="0" dirty="0" smtClean="0"/>
                        <a:t>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100ml (3.38oz)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1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Direction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Mist generously onto cleansed skin, lightly after 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applying makeup. Spray throughout the day for cooling. 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Refreshing boost.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785786" y="1643050"/>
            <a:ext cx="3571900" cy="625825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유기농 아쿠아 미스트</a:t>
            </a:r>
            <a:endParaRPr lang="en-US" altLang="ko-KR" sz="2000" b="1" dirty="0" smtClean="0">
              <a:solidFill>
                <a:srgbClr val="660033"/>
              </a:solidFill>
            </a:endParaRPr>
          </a:p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(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알로에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,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라벤더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,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로즈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)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grpSp>
        <p:nvGrpSpPr>
          <p:cNvPr id="6" name="그룹 24"/>
          <p:cNvGrpSpPr/>
          <p:nvPr/>
        </p:nvGrpSpPr>
        <p:grpSpPr>
          <a:xfrm>
            <a:off x="642910" y="3214686"/>
            <a:ext cx="3469411" cy="3154857"/>
            <a:chOff x="642910" y="3071810"/>
            <a:chExt cx="3326535" cy="272622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910" y="3071810"/>
              <a:ext cx="1143008" cy="271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480" y="3071810"/>
              <a:ext cx="1143008" cy="2726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6050" y="3071810"/>
              <a:ext cx="1183395" cy="2722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2388" y="2285992"/>
            <a:ext cx="7810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627261"/>
          <a:ext cx="8786874" cy="6045027"/>
        </p:xfrm>
        <a:graphic>
          <a:graphicData uri="http://schemas.openxmlformats.org/drawingml/2006/table">
            <a:tbl>
              <a:tblPr/>
              <a:tblGrid>
                <a:gridCol w="3786214"/>
                <a:gridCol w="857256"/>
                <a:gridCol w="2000264"/>
                <a:gridCol w="2143140"/>
              </a:tblGrid>
              <a:tr h="373115">
                <a:tc rowSpan="8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UDSA-NOP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4932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j-lt"/>
                          <a:ea typeface="+mn-ea"/>
                        </a:rPr>
                        <a:t>º100% Ingredients originated from natural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j-lt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latin typeface="+mj-lt"/>
                          <a:ea typeface="+mn-ea"/>
                        </a:rPr>
                        <a:t>Organic Aloe Leaf Extract: Quickly relieves irritated skin,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>
                          <a:latin typeface="+mj-lt"/>
                          <a:ea typeface="+mn-ea"/>
                        </a:rPr>
                        <a:t>   used as a skin conditioning, to soften the skin. It also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>
                          <a:latin typeface="+mj-lt"/>
                          <a:ea typeface="+mn-ea"/>
                        </a:rPr>
                        <a:t>   contains lots of water, which helps bring healing to the skin.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j-lt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latin typeface="+mj-lt"/>
                          <a:ea typeface="+mn-ea"/>
                        </a:rPr>
                        <a:t>Organic Centella Asiatica Leaf Water: The elements of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+mj-lt"/>
                          <a:ea typeface="+mn-ea"/>
                        </a:rPr>
                        <a:t>  </a:t>
                      </a:r>
                      <a:r>
                        <a:rPr lang="en-US" sz="1000" dirty="0" err="1" smtClean="0">
                          <a:latin typeface="+mj-lt"/>
                          <a:ea typeface="+mn-ea"/>
                        </a:rPr>
                        <a:t>Madecasic</a:t>
                      </a:r>
                      <a:r>
                        <a:rPr lang="en-US" sz="1000" dirty="0" smtClean="0">
                          <a:latin typeface="+mj-lt"/>
                          <a:ea typeface="+mn-ea"/>
                        </a:rPr>
                        <a:t> acid in the leaves and stems of a Centella leaf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+mj-lt"/>
                          <a:ea typeface="+mn-ea"/>
                        </a:rPr>
                        <a:t>  helps in soothing and cleaning irritated skin, thereby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+mj-lt"/>
                          <a:ea typeface="+mn-ea"/>
                        </a:rPr>
                        <a:t>   contributing to a healthy skin.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j-lt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latin typeface="+mj-lt"/>
                          <a:ea typeface="+mn-ea"/>
                        </a:rPr>
                        <a:t>Organic Damascus Rose Flower water: Helps in soothing and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+mj-lt"/>
                          <a:ea typeface="+mn-ea"/>
                        </a:rPr>
                        <a:t>   smoothing the skin texture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j-lt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latin typeface="+mj-lt"/>
                          <a:ea typeface="+mn-ea"/>
                        </a:rPr>
                        <a:t>Organic Lavender Flower Extract: It helps form a protective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+mj-lt"/>
                          <a:ea typeface="+mn-ea"/>
                        </a:rPr>
                        <a:t>   layer and allow the skin retain moisture for a long time.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j-lt"/>
                          <a:ea typeface="+mn-ea"/>
                        </a:rPr>
                        <a:t>º </a:t>
                      </a:r>
                      <a:r>
                        <a:rPr lang="en-US" sz="1000" dirty="0" smtClean="0">
                          <a:latin typeface="+mj-lt"/>
                          <a:ea typeface="+mn-ea"/>
                        </a:rPr>
                        <a:t>Organic Green Tea extract is the main ingredient, excellent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+mj-lt"/>
                          <a:ea typeface="+mn-ea"/>
                        </a:rPr>
                        <a:t>   for its moisturizing properties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4829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Main 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Organic herb(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Centella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Asiatica, Rose, Aloe, Lavender, Green Tea)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Water or Extracts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Organic of Total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-Lavender: 98.5% /  -Rose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98.4% /  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-Centella Asiatica 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98.5% /  -Aloe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98.7% /-Green tea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:98.4%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408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</a:t>
                      </a:r>
                      <a:r>
                        <a:rPr lang="en-US" altLang="ko-KR" sz="1100" b="1" baseline="0" dirty="0" smtClean="0"/>
                        <a:t>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25ml (0.84oz), Organic Cotton sheet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999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(1)After cleansing, use toner to refine skin texture. 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(2)Take out the mask from package and spread evenly over 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  entire face, avoiding the eye and lip area.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(3)Remove the sheet after 10~20 minutes and gently pat 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  to allow  the remaining formula into the skin.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005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100" dirty="0" err="1" smtClean="0"/>
                        <a:t>Q’ty</a:t>
                      </a:r>
                      <a:r>
                        <a:rPr lang="en-US" altLang="ko-KR" sz="1100" dirty="0" smtClean="0"/>
                        <a:t> 180</a:t>
                      </a:r>
                      <a:endParaRPr lang="ko-KR" altLang="en-US" sz="110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05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Unit L120 *W2 *H160mm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Box L400 *W250 *H190mm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5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20FT(unit Qty(ea)): 262,080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20FT(C/T Qty,28CBM,Box): 1,456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357158" y="1571612"/>
            <a:ext cx="3500462" cy="64294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Organic Mask pack</a:t>
            </a:r>
          </a:p>
          <a:p>
            <a:pPr algn="ctr"/>
            <a:r>
              <a:rPr lang="en-US" altLang="ko-KR" sz="1400" b="1" dirty="0" smtClean="0">
                <a:solidFill>
                  <a:srgbClr val="660033"/>
                </a:solidFill>
              </a:rPr>
              <a:t>(Centella Asiatica, Rose, Aloe, Lavender, Green Tea)</a:t>
            </a:r>
            <a:endParaRPr lang="ko-KR" altLang="en-US" sz="1400" b="1" dirty="0" smtClean="0">
              <a:solidFill>
                <a:srgbClr val="660033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571744"/>
            <a:ext cx="118508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844" y="2571744"/>
            <a:ext cx="1169826" cy="155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86256"/>
            <a:ext cx="1174912" cy="153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4286256"/>
            <a:ext cx="1174912" cy="156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5411" y="4291342"/>
            <a:ext cx="1185085" cy="156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2928934"/>
            <a:ext cx="785818" cy="65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2285992"/>
            <a:ext cx="647404" cy="59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642910" y="4236701"/>
            <a:ext cx="7143800" cy="1279532"/>
            <a:chOff x="1214414" y="2038641"/>
            <a:chExt cx="7143800" cy="1279532"/>
          </a:xfrm>
        </p:grpSpPr>
        <p:sp>
          <p:nvSpPr>
            <p:cNvPr id="12" name="TextBox 11"/>
            <p:cNvSpPr txBox="1"/>
            <p:nvPr/>
          </p:nvSpPr>
          <p:spPr>
            <a:xfrm>
              <a:off x="2214546" y="2071678"/>
              <a:ext cx="6143668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12    Award of “Environmental protection contribution”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08    Built Cosmetic factory according to CGMP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08    Granted a patent(10-1547190) : </a:t>
              </a:r>
              <a:r>
                <a:rPr lang="en-US" altLang="ko-KR" sz="1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Nano liquid crystal carrier comprising sap of Acer mono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                                                   and manufacturing method thereof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01    Granted a patent(10-1482616) : </a:t>
              </a:r>
              <a:r>
                <a:rPr lang="en-US" altLang="ko-KR" sz="1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Composition for hair color having an 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                                                   extract of Liquat and hair color manufactured by the same</a:t>
              </a:r>
              <a:endParaRPr lang="ko-KR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4414" y="2038641"/>
              <a:ext cx="1028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2015</a:t>
              </a:r>
              <a:endParaRPr lang="ko-KR" altLang="en-US" sz="2400" dirty="0">
                <a:latin typeface="+mj-ea"/>
                <a:ea typeface="+mj-ea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642910" y="3687221"/>
            <a:ext cx="5214974" cy="670473"/>
            <a:chOff x="1214414" y="1395699"/>
            <a:chExt cx="5214974" cy="670473"/>
          </a:xfrm>
        </p:grpSpPr>
        <p:sp>
          <p:nvSpPr>
            <p:cNvPr id="16" name="TextBox 15"/>
            <p:cNvSpPr txBox="1"/>
            <p:nvPr/>
          </p:nvSpPr>
          <p:spPr>
            <a:xfrm>
              <a:off x="1214414" y="1395699"/>
              <a:ext cx="10715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2016</a:t>
              </a:r>
              <a:endParaRPr lang="ko-KR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14546" y="1435230"/>
              <a:ext cx="421484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11     BDIH Cosmos Organic / Natural Certified</a:t>
              </a:r>
            </a:p>
            <a:p>
              <a:pPr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10     Vegan Society Certified</a:t>
              </a:r>
            </a:p>
            <a:p>
              <a:pPr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03     ISO 22716 Certified            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614980" y="5409170"/>
            <a:ext cx="7176510" cy="663036"/>
            <a:chOff x="1186484" y="3515969"/>
            <a:chExt cx="7176510" cy="663036"/>
          </a:xfrm>
        </p:grpSpPr>
        <p:sp>
          <p:nvSpPr>
            <p:cNvPr id="18" name="TextBox 17"/>
            <p:cNvSpPr txBox="1"/>
            <p:nvPr/>
          </p:nvSpPr>
          <p:spPr>
            <a:xfrm>
              <a:off x="1186484" y="3515969"/>
              <a:ext cx="1028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2014</a:t>
              </a:r>
              <a:endParaRPr lang="ko-KR" altLang="en-US" sz="2400" dirty="0">
                <a:latin typeface="+mj-ea"/>
                <a:ea typeface="+mj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19326" y="3548063"/>
              <a:ext cx="614366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05    Awarded Republic of Korea Consumer culture award [Eco-Friendly Part]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01    Won the production work on the Rules about standard of Jeju Techno Park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       Organic Cosmetic Enactment bulletin guide</a:t>
              </a:r>
              <a:endParaRPr lang="ko-KR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24" name="직사각형 23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642910" y="5967926"/>
            <a:ext cx="6929486" cy="675784"/>
            <a:chOff x="642910" y="4396095"/>
            <a:chExt cx="6929486" cy="675784"/>
          </a:xfrm>
        </p:grpSpPr>
        <p:sp>
          <p:nvSpPr>
            <p:cNvPr id="26" name="직사각형 25"/>
            <p:cNvSpPr/>
            <p:nvPr/>
          </p:nvSpPr>
          <p:spPr>
            <a:xfrm>
              <a:off x="642910" y="4396095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2013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643058" y="4440937"/>
              <a:ext cx="5929338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09    Established CH Harmony Co., Ltd. Enterprise institute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06    Converted into Ch Harmony Co., Ltd.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01    Contracted MOU with Wan do-</a:t>
              </a:r>
              <a:r>
                <a:rPr lang="en-US" altLang="ko-KR" sz="1000" b="1" dirty="0" err="1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Bipa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Well-being Group </a:t>
              </a:r>
            </a:p>
          </p:txBody>
        </p:sp>
      </p:grpSp>
      <p:sp>
        <p:nvSpPr>
          <p:cNvPr id="27" name="직사각형 26"/>
          <p:cNvSpPr/>
          <p:nvPr/>
        </p:nvSpPr>
        <p:spPr>
          <a:xfrm flipH="1">
            <a:off x="1571598" y="1357299"/>
            <a:ext cx="45719" cy="5286412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내용 개체 틀 10"/>
          <p:cNvSpPr txBox="1">
            <a:spLocks/>
          </p:cNvSpPr>
          <p:nvPr/>
        </p:nvSpPr>
        <p:spPr>
          <a:xfrm>
            <a:off x="71406" y="571480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ko-KR" sz="20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Corporate</a:t>
            </a:r>
            <a:r>
              <a:rPr kumimoji="0" lang="en-US" altLang="ko-KR" sz="2000" b="1" i="0" u="none" strike="noStrike" kern="1200" normalizeH="0" noProof="0" dirty="0" smtClean="0">
                <a:uLnTx/>
                <a:uFillTx/>
                <a:latin typeface="+mn-ea"/>
                <a:ea typeface="+mn-ea"/>
                <a:cs typeface="+mn-cs"/>
              </a:rPr>
              <a:t> History</a:t>
            </a: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en-US" altLang="ko-KR" sz="20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5" name="내용 개체 틀 10"/>
          <p:cNvSpPr txBox="1">
            <a:spLocks/>
          </p:cNvSpPr>
          <p:nvPr/>
        </p:nvSpPr>
        <p:spPr>
          <a:xfrm>
            <a:off x="214282" y="928670"/>
            <a:ext cx="3571900" cy="285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kumimoji="0" lang="en-US" altLang="ko-KR" sz="14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lang="ko-KR" altLang="en-US" sz="1000" b="1" dirty="0" smtClean="0">
                <a:latin typeface="+mn-ea"/>
              </a:rPr>
              <a:t>■</a:t>
            </a:r>
            <a:r>
              <a:rPr kumimoji="0" lang="en-US" altLang="ko-KR" sz="14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Major Corporate Milestones</a:t>
            </a:r>
          </a:p>
          <a:p>
            <a:pPr lvl="0">
              <a:spcBef>
                <a:spcPct val="20000"/>
              </a:spcBef>
            </a:pPr>
            <a:endParaRPr lang="en-US" altLang="ko-KR" sz="14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14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642910" y="3087341"/>
            <a:ext cx="5214974" cy="692427"/>
            <a:chOff x="1214414" y="1395699"/>
            <a:chExt cx="5214974" cy="692427"/>
          </a:xfrm>
        </p:grpSpPr>
        <p:sp>
          <p:nvSpPr>
            <p:cNvPr id="37" name="TextBox 36"/>
            <p:cNvSpPr txBox="1"/>
            <p:nvPr/>
          </p:nvSpPr>
          <p:spPr>
            <a:xfrm>
              <a:off x="1214414" y="1395699"/>
              <a:ext cx="10715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2017</a:t>
              </a:r>
              <a:endParaRPr lang="ko-KR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214546" y="1649544"/>
              <a:ext cx="4214842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06     CHOBS 24sku HALAL(ESMA, UAE)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04     </a:t>
              </a: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Commendation for Regulatory Reform (President)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14546" y="1467137"/>
              <a:ext cx="42148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09     CHOBS 24sku Registered CPNP(Europe)</a:t>
              </a: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642910" y="2533272"/>
            <a:ext cx="8353671" cy="681414"/>
            <a:chOff x="1214414" y="1395699"/>
            <a:chExt cx="4788090" cy="681414"/>
          </a:xfrm>
        </p:grpSpPr>
        <p:sp>
          <p:nvSpPr>
            <p:cNvPr id="41" name="TextBox 40"/>
            <p:cNvSpPr txBox="1"/>
            <p:nvPr/>
          </p:nvSpPr>
          <p:spPr>
            <a:xfrm>
              <a:off x="1214414" y="1395699"/>
              <a:ext cx="10715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2018</a:t>
              </a:r>
              <a:endParaRPr lang="ko-KR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87662" y="1446171"/>
              <a:ext cx="421484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300"/>
                </a:spcAft>
                <a:buAutoNum type="arabicPlain" startAt="12"/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  Certified </a:t>
              </a:r>
              <a:r>
                <a:rPr lang="en-US" altLang="ko-KR" sz="1000" b="1" dirty="0" err="1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Kyoung-gi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</a:t>
              </a:r>
              <a:r>
                <a:rPr lang="en-US" altLang="ko-KR" sz="1000" b="1" dirty="0" err="1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prv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. Promising </a:t>
              </a: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Small and Medium-sized Enterprises (No.2018-116)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12     </a:t>
              </a: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Helvetica"/>
                </a:rPr>
                <a:t>Commendation for commercialization of excellent agricultural technology(Rural Development Administration)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04     USDA-NOP Certified</a:t>
              </a: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642910" y="1556081"/>
            <a:ext cx="8501090" cy="1087101"/>
            <a:chOff x="1262701" y="1395699"/>
            <a:chExt cx="5746107" cy="1087101"/>
          </a:xfrm>
        </p:grpSpPr>
        <p:sp>
          <p:nvSpPr>
            <p:cNvPr id="44" name="TextBox 43"/>
            <p:cNvSpPr txBox="1"/>
            <p:nvPr/>
          </p:nvSpPr>
          <p:spPr>
            <a:xfrm>
              <a:off x="1262701" y="1395699"/>
              <a:ext cx="6760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2019</a:t>
              </a:r>
              <a:endParaRPr lang="ko-KR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38716" y="1467137"/>
              <a:ext cx="50700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12     Awar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</a:rPr>
                <a:t>ded </a:t>
              </a: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Excellent Venture Company in </a:t>
              </a:r>
              <a:r>
                <a:rPr lang="en-US" sz="1000" b="1" dirty="0" err="1" smtClean="0">
                  <a:solidFill>
                    <a:schemeClr val="bg1">
                      <a:lumMod val="50000"/>
                    </a:schemeClr>
                  </a:solidFill>
                </a:rPr>
                <a:t>Kyoung-gi</a:t>
              </a: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000" b="1" dirty="0" err="1" smtClean="0">
                  <a:solidFill>
                    <a:schemeClr val="bg1">
                      <a:lumMod val="50000"/>
                    </a:schemeClr>
                  </a:solidFill>
                </a:rPr>
                <a:t>Prv</a:t>
              </a: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Ministry of SMEs and Startups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  <a:p>
              <a:pPr marL="228600" lvl="0" indent="-228600">
                <a:spcAft>
                  <a:spcPts val="300"/>
                </a:spcAft>
                <a:buAutoNum type="arabicPlain" startAt="12"/>
              </a:pP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   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Awar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</a:rPr>
                <a:t>ded 26</a:t>
              </a:r>
              <a:r>
                <a:rPr lang="en-US" altLang="ko-KR" sz="1000" b="1" baseline="30000" dirty="0" smtClean="0">
                  <a:solidFill>
                    <a:schemeClr val="bg1">
                      <a:lumMod val="50000"/>
                    </a:schemeClr>
                  </a:solidFill>
                </a:rPr>
                <a:t>th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Enterprise Innovation Awards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(Korea Chamber of Commerce and Industry)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08     2019 </a:t>
              </a: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Korea Organic Star Products Competition Gold Award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</a:rPr>
                <a:t>(Ministry of Agriculture, F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ood and Rural Affairs)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03     Granted a patent(10-1965178) : </a:t>
              </a: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Methods of manufacture of undiluted extract of hot vacuum extraction method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sz="1000" b="1" dirty="0" smtClean="0">
                  <a:solidFill>
                    <a:schemeClr val="bg1">
                      <a:lumMod val="50000"/>
                    </a:schemeClr>
                  </a:solidFill>
                </a:rPr>
                <a:t>         and the undiluted extract manufactured by it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42910" y="1214422"/>
            <a:ext cx="7143800" cy="461665"/>
            <a:chOff x="1219194" y="3515969"/>
            <a:chExt cx="7143800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1219194" y="3515969"/>
              <a:ext cx="1028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2020</a:t>
              </a:r>
              <a:endParaRPr lang="ko-KR" altLang="en-US" sz="2400" dirty="0">
                <a:latin typeface="+mj-ea"/>
                <a:ea typeface="+mj-e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19326" y="3626938"/>
              <a:ext cx="61436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05     Certificate as an excellent company in </a:t>
              </a:r>
              <a:r>
                <a:rPr lang="en-US" altLang="ko-KR" sz="1000" b="1" dirty="0" err="1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labour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 safety and health in </a:t>
              </a:r>
              <a:r>
                <a:rPr lang="en-US" altLang="ko-KR" sz="1000" b="1" dirty="0" err="1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Gyeonggi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-do in 2020</a:t>
              </a:r>
              <a:endParaRPr lang="ko-KR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14282" y="857231"/>
          <a:ext cx="8858280" cy="5786478"/>
        </p:xfrm>
        <a:graphic>
          <a:graphicData uri="http://schemas.openxmlformats.org/drawingml/2006/table">
            <a:tbl>
              <a:tblPr/>
              <a:tblGrid>
                <a:gridCol w="4357718"/>
                <a:gridCol w="857256"/>
                <a:gridCol w="1916692"/>
                <a:gridCol w="1726614"/>
              </a:tblGrid>
              <a:tr h="483745">
                <a:tc rowSpan="8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UDSA-NOP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6723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Organic Argan oil - </a:t>
                      </a:r>
                      <a:r>
                        <a:rPr lang="en-US" sz="1000" dirty="0" smtClean="0"/>
                        <a:t>Body, Hair &amp; Face Treatment. </a:t>
                      </a:r>
                    </a:p>
                    <a:p>
                      <a:r>
                        <a:rPr lang="en-US" sz="1000" dirty="0" smtClean="0"/>
                        <a:t>  Restores elasticity, softens wrinkles and fine lines, heals </a:t>
                      </a:r>
                    </a:p>
                    <a:p>
                      <a:r>
                        <a:rPr lang="en-US" sz="1000" dirty="0" smtClean="0"/>
                        <a:t>  dry scalp, and restores nutrient content to skin cells </a:t>
                      </a:r>
                    </a:p>
                    <a:p>
                      <a:r>
                        <a:rPr lang="en-US" sz="1000" dirty="0" smtClean="0"/>
                        <a:t>  treating an array of skin conditions. </a:t>
                      </a:r>
                    </a:p>
                    <a:p>
                      <a:r>
                        <a:rPr lang="en-US" sz="1000" baseline="0" dirty="0" smtClean="0"/>
                        <a:t>  </a:t>
                      </a:r>
                      <a:r>
                        <a:rPr lang="en-US" sz="1000" dirty="0" smtClean="0"/>
                        <a:t>Effective to treat all hair, scalp and skin types. Gentle </a:t>
                      </a:r>
                    </a:p>
                    <a:p>
                      <a:r>
                        <a:rPr lang="en-US" sz="1000" dirty="0" smtClean="0"/>
                        <a:t>  enough for daily use. 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Organic Rosehip Oil- </a:t>
                      </a:r>
                      <a:r>
                        <a:rPr lang="en-US" sz="1000" dirty="0" smtClean="0"/>
                        <a:t>FULL BODY &amp; HAIR TREATMENT. </a:t>
                      </a:r>
                    </a:p>
                    <a:p>
                      <a:r>
                        <a:rPr lang="en-US" sz="1000" dirty="0" smtClean="0"/>
                        <a:t>  This pure, natural, organic oil restores elasticity, softens </a:t>
                      </a:r>
                    </a:p>
                    <a:p>
                      <a:r>
                        <a:rPr lang="en-US" sz="1000" dirty="0" smtClean="0"/>
                        <a:t>  wrinkles and fine lines, heals dry scalp stimulating hair </a:t>
                      </a:r>
                    </a:p>
                    <a:p>
                      <a:r>
                        <a:rPr lang="en-US" sz="1000" dirty="0" smtClean="0"/>
                        <a:t>  regeneration, and restores nutrient content to skin cells </a:t>
                      </a:r>
                    </a:p>
                    <a:p>
                      <a:r>
                        <a:rPr lang="en-US" sz="1000" dirty="0" smtClean="0"/>
                        <a:t>  treating an array of skin conditions. </a:t>
                      </a:r>
                    </a:p>
                    <a:p>
                      <a:endParaRPr lang="en-US" sz="1000" dirty="0" smtClean="0"/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Organic Jojoba Oil -</a:t>
                      </a:r>
                      <a:r>
                        <a:rPr lang="en-US" sz="1000" dirty="0" smtClean="0"/>
                        <a:t>Best Jojoba Oil for Face, Hair &amp; Body.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The Jojoba Essential Oil has remarkable effects on the skin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 smtClean="0"/>
                        <a:t>  ,scalp, beard and hair, and It can be used for all skin types. 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8374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Main 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100% Organic Ingredients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100% Ingredients originated from natural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998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</a:t>
                      </a:r>
                      <a:r>
                        <a:rPr lang="ko-KR" altLang="en-US" sz="1100" b="1" baseline="0" dirty="0" smtClean="0"/>
                        <a:t> </a:t>
                      </a:r>
                      <a:r>
                        <a:rPr lang="en-US" altLang="ko-KR" sz="1100" b="1" baseline="0" dirty="0" smtClean="0"/>
                        <a:t>Dose</a:t>
                      </a:r>
                      <a:endParaRPr lang="en-US" altLang="ko-KR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30ml (1.01oz) /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10ml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837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</a:t>
                      </a:r>
                      <a:r>
                        <a:rPr lang="en-US" altLang="ko-KR" sz="1100" b="1" baseline="0" dirty="0" smtClean="0"/>
                        <a:t> to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baseline="0" dirty="0" smtClean="0"/>
                        <a:t>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Generally massage 2~3 drops into face, body morning 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and/or night.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05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err="1" smtClean="0">
                          <a:latin typeface="+mn-ea"/>
                          <a:ea typeface="+mn-ea"/>
                        </a:rPr>
                        <a:t>Q’ty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- 30EA (30ml) / 30EA(10ml)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269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Unit </a:t>
                      </a:r>
                    </a:p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L38 * W38 * H107mm (30ml)</a:t>
                      </a:r>
                    </a:p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L70 * W23 * H107mm (10ml)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Box L400 *W250*H190mm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20FT(unit Qty(ea)): 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20FT(C/T Qty,28CBM,Box):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4"/>
            <a:ext cx="3857652" cy="62582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Real Organic Jojoba/Rosehip/</a:t>
            </a:r>
            <a:r>
              <a:rPr lang="en-US" altLang="ko-KR" sz="2000" b="1" dirty="0" err="1" smtClean="0">
                <a:solidFill>
                  <a:srgbClr val="660033"/>
                </a:solidFill>
              </a:rPr>
              <a:t>Argan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 Oil 100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072074"/>
            <a:ext cx="876299" cy="154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5035446"/>
            <a:ext cx="858685" cy="153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5072074"/>
            <a:ext cx="841071" cy="153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357430"/>
            <a:ext cx="785818" cy="65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357430"/>
            <a:ext cx="642942" cy="59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55611" y="3000372"/>
            <a:ext cx="1244951" cy="208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8377" y="3000372"/>
            <a:ext cx="1207226" cy="208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97856" y="2997781"/>
            <a:ext cx="1238661" cy="206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57232"/>
          <a:ext cx="8429684" cy="5715040"/>
        </p:xfrm>
        <a:graphic>
          <a:graphicData uri="http://schemas.openxmlformats.org/drawingml/2006/table">
            <a:tbl>
              <a:tblPr/>
              <a:tblGrid>
                <a:gridCol w="4472017"/>
                <a:gridCol w="885833"/>
                <a:gridCol w="3071834"/>
              </a:tblGrid>
              <a:tr h="50993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altLang="ko-KR" sz="1000" dirty="0" smtClean="0"/>
                        <a:t>Certificate</a:t>
                      </a:r>
                      <a:r>
                        <a:rPr lang="en-US" altLang="ko-KR" sz="1000" baseline="0" dirty="0" smtClean="0"/>
                        <a:t> of Korea Eco-Label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7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It prevents dry and damaged hair and brightens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it with natural vegetable oil, vitamin.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It helps to restore the reduced hair moisture,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elasticity, and broken balance calmly and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smoothly.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No Silicon Oil, No Synthetic </a:t>
                      </a:r>
                      <a:r>
                        <a:rPr 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Colour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Fregrance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No Synthetic preservatives.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27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Decyl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glucoside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Jojoba seed oil,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Argan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kernel oil,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lavender oil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</a:t>
                      </a:r>
                      <a:r>
                        <a:rPr lang="en-US" altLang="ko-KR" sz="1100" b="1" baseline="0" dirty="0" smtClean="0"/>
                        <a:t>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500ml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4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Direction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lang="en-US" sz="1000" dirty="0" smtClean="0"/>
                        <a:t>Apply generously, lather, then rinse.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sz="1000" dirty="0" smtClean="0"/>
                        <a:t>  Follow with CHOBS</a:t>
                      </a:r>
                      <a:r>
                        <a:rPr lang="en-US" sz="1000" baseline="0" dirty="0" smtClean="0"/>
                        <a:t> Treatment by Nature.</a:t>
                      </a:r>
                      <a:endParaRPr lang="en-US" altLang="ko-KR" sz="1000" baseline="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4"/>
            <a:ext cx="3857652" cy="62582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Shampoo By Nature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500306"/>
            <a:ext cx="1785950" cy="385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643314"/>
            <a:ext cx="821019" cy="83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2295" y="3679551"/>
            <a:ext cx="800101" cy="82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72" y="3700469"/>
            <a:ext cx="815789" cy="8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57232"/>
          <a:ext cx="8429684" cy="5715040"/>
        </p:xfrm>
        <a:graphic>
          <a:graphicData uri="http://schemas.openxmlformats.org/drawingml/2006/table">
            <a:tbl>
              <a:tblPr/>
              <a:tblGrid>
                <a:gridCol w="4472017"/>
                <a:gridCol w="885833"/>
                <a:gridCol w="3071834"/>
              </a:tblGrid>
              <a:tr h="50993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altLang="ko-KR" sz="1000" dirty="0" smtClean="0"/>
                        <a:t>Certificate</a:t>
                      </a:r>
                      <a:r>
                        <a:rPr lang="en-US" altLang="ko-KR" sz="1000" baseline="0" dirty="0" smtClean="0"/>
                        <a:t> of Korea Eco-Label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7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It prevents dry and damaged hair and brightens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it with natural vegetable oil, vitamin.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It helps to restore the reduced hair moisture,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elasticity, and broken balance calmly and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smoothly.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No Silicon Oil, No Synthetic </a:t>
                      </a:r>
                      <a:r>
                        <a:rPr 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Colour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Fregrance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No Synthetic preservatives.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27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Jojoba seed oil,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Argan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kernel oil, lavender oil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</a:t>
                      </a:r>
                      <a:r>
                        <a:rPr lang="en-US" altLang="ko-KR" sz="1100" b="1" baseline="0" dirty="0" smtClean="0"/>
                        <a:t>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500ml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4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Direction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lang="en-US" sz="1000" dirty="0" smtClean="0"/>
                        <a:t>Apply generously to wet hair from root to tip, 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sz="1000" dirty="0" smtClean="0"/>
                        <a:t>  then rinse.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4"/>
            <a:ext cx="3857652" cy="62582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Treatment By Nature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3714752"/>
            <a:ext cx="879668" cy="89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3714752"/>
            <a:ext cx="857256" cy="87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500306"/>
            <a:ext cx="1714512" cy="381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3714752"/>
            <a:ext cx="88199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직사각형 5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8596" y="64291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latin typeface="+mn-ea"/>
              </a:rPr>
              <a:t> Products</a:t>
            </a:r>
            <a:endParaRPr lang="ko-KR" altLang="en-US" sz="2000" b="1" dirty="0">
              <a:latin typeface="+mn-ea"/>
            </a:endParaRPr>
          </a:p>
        </p:txBody>
      </p:sp>
      <p:pic>
        <p:nvPicPr>
          <p:cNvPr id="23" name="그림 22" descr="to the n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4713" y="1285860"/>
            <a:ext cx="5330427" cy="3214710"/>
          </a:xfrm>
          <a:prstGeom prst="rect">
            <a:avLst/>
          </a:prstGeom>
        </p:spPr>
      </p:pic>
      <p:grpSp>
        <p:nvGrpSpPr>
          <p:cNvPr id="4" name="그룹 28"/>
          <p:cNvGrpSpPr/>
          <p:nvPr/>
        </p:nvGrpSpPr>
        <p:grpSpPr>
          <a:xfrm>
            <a:off x="785786" y="4708248"/>
            <a:ext cx="7500990" cy="1935462"/>
            <a:chOff x="5429256" y="4500570"/>
            <a:chExt cx="3500462" cy="1935462"/>
          </a:xfrm>
        </p:grpSpPr>
        <p:sp>
          <p:nvSpPr>
            <p:cNvPr id="24" name="TextBox 23"/>
            <p:cNvSpPr txBox="1"/>
            <p:nvPr/>
          </p:nvSpPr>
          <p:spPr>
            <a:xfrm>
              <a:off x="5429256" y="4500570"/>
              <a:ext cx="342902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Parchment Paper </a:t>
              </a:r>
              <a:r>
                <a:rPr lang="en-US" altLang="ko-KR" sz="1000" dirty="0" smtClean="0">
                  <a:latin typeface="+mn-ea"/>
                </a:rPr>
                <a:t>– Roll type, For Steaming, For frying pan 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29256" y="4857760"/>
              <a:ext cx="35004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Silicone Food Mesh </a:t>
              </a:r>
              <a:r>
                <a:rPr lang="en-US" altLang="ko-KR" sz="1000" dirty="0" smtClean="0">
                  <a:latin typeface="+mn-ea"/>
                </a:rPr>
                <a:t>– Diameter 22cm, 24cm, 28cm, 38cm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29256" y="5286388"/>
              <a:ext cx="35004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PLA(Poly Lactic Acid) goods </a:t>
              </a:r>
              <a:r>
                <a:rPr lang="en-US" altLang="ko-KR" sz="1000" dirty="0" smtClean="0">
                  <a:latin typeface="+mn-ea"/>
                </a:rPr>
                <a:t>– Scrubber, Shower Towel, Shower Puff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29256" y="5715016"/>
              <a:ext cx="35004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Detergent </a:t>
              </a:r>
              <a:r>
                <a:rPr lang="en-US" altLang="ko-KR" sz="1000" dirty="0" smtClean="0">
                  <a:latin typeface="+mn-ea"/>
                </a:rPr>
                <a:t>– Multi purpose cleanser(2 kinds),  Citric Acid, Sodium Bicarbonate, Sodium Percarbonate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29256" y="6143644"/>
              <a:ext cx="35004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And so on </a:t>
              </a:r>
              <a:r>
                <a:rPr lang="en-US" altLang="ko-KR" sz="1000" dirty="0" smtClean="0">
                  <a:latin typeface="+mn-ea"/>
                </a:rPr>
                <a:t>– 100% Natural zeolite(air purifier), Hair Color Cream(3 kinds)</a:t>
              </a:r>
              <a:endParaRPr lang="ko-KR" altLang="en-US" sz="1000" b="1" dirty="0" smtClean="0">
                <a:latin typeface="+mn-ea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624638"/>
            <a:ext cx="1714512" cy="104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5"/>
          <a:ext cx="8572560" cy="5554615"/>
        </p:xfrm>
        <a:graphic>
          <a:graphicData uri="http://schemas.openxmlformats.org/drawingml/2006/table">
            <a:tbl>
              <a:tblPr/>
              <a:tblGrid>
                <a:gridCol w="4500594"/>
                <a:gridCol w="857256"/>
                <a:gridCol w="3214710"/>
              </a:tblGrid>
              <a:tr h="453030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/>
                        <a:t>º Certificate</a:t>
                      </a:r>
                      <a:r>
                        <a:rPr lang="en-US" altLang="ko-KR" sz="1000" baseline="0" dirty="0" smtClean="0"/>
                        <a:t> of Korea Eco-Label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311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One of the most useful kitchen tools.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Free of chemical compounds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Cut by a 100% bio-degradable plant derived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resin saw blade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No need for edible oil, it is a non-sticky paper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Microwave safe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Virgin paper coated on both side with silicon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PLA saw blade(Roll type)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02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º Roll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type-W30cm*L20m</a:t>
                      </a:r>
                      <a:r>
                        <a:rPr lang="en-US" altLang="ko-KR" sz="1000" baseline="0" dirty="0" smtClean="0"/>
                        <a:t>(Roll type),</a:t>
                      </a:r>
                      <a:r>
                        <a:rPr lang="ko-KR" altLang="en-US" sz="1000" dirty="0" smtClean="0"/>
                        <a:t> </a:t>
                      </a:r>
                      <a:endParaRPr lang="en-US" altLang="ko-KR" sz="10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⌀</a:t>
                      </a:r>
                      <a:r>
                        <a:rPr lang="en-US" altLang="ko-KR" sz="1000" dirty="0" smtClean="0"/>
                        <a:t>24.2cm ,20ea(for frying pan)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lang="ko-KR" altLang="en-US" sz="1400" dirty="0" smtClean="0"/>
                        <a:t>⌀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21.6 cm, 20ea(for Steaming),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⌀</a:t>
                      </a:r>
                      <a:r>
                        <a:rPr lang="en-US" altLang="ko-KR" sz="1000" dirty="0" smtClean="0"/>
                        <a:t>16cm * H 4cm, 60ea(for </a:t>
                      </a:r>
                      <a:r>
                        <a:rPr lang="en-US" altLang="ko-KR" sz="1000" dirty="0" err="1" smtClean="0"/>
                        <a:t>airfryer</a:t>
                      </a:r>
                      <a:r>
                        <a:rPr lang="en-US" altLang="ko-KR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⌀</a:t>
                      </a:r>
                      <a:r>
                        <a:rPr lang="en-US" altLang="ko-KR" sz="1000" dirty="0" smtClean="0"/>
                        <a:t>22cm *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H </a:t>
                      </a:r>
                      <a:r>
                        <a:rPr lang="en-US" altLang="ko-KR" sz="1000" dirty="0" smtClean="0"/>
                        <a:t>4cm, 60ea(for </a:t>
                      </a:r>
                      <a:r>
                        <a:rPr lang="en-US" altLang="ko-KR" sz="1000" dirty="0" err="1" smtClean="0"/>
                        <a:t>airfryer</a:t>
                      </a:r>
                      <a:r>
                        <a:rPr lang="en-US" altLang="ko-KR" sz="1000" dirty="0" smtClean="0"/>
                        <a:t>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0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Used as a liner for baking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It is an easy way to bake, cook, and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prepare food with almost no clean up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714348" y="1643050"/>
            <a:ext cx="3929090" cy="100013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Cooking Parchment Paper</a:t>
            </a:r>
          </a:p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(Roll Type/Steaming/</a:t>
            </a:r>
          </a:p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frying pan/ Air fryer)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643182"/>
            <a:ext cx="2143140" cy="194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그림 13" descr="sa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2786058"/>
            <a:ext cx="1785950" cy="13061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14818"/>
            <a:ext cx="2214578" cy="91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214950"/>
            <a:ext cx="1959050" cy="100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643446"/>
            <a:ext cx="1766998" cy="156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71472" y="2937687"/>
            <a:ext cx="1857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0070C0"/>
                </a:solidFill>
                <a:latin typeface="+mn-ea"/>
              </a:rPr>
              <a:t>PLA saw blade</a:t>
            </a:r>
            <a:endParaRPr lang="ko-KR" altLang="en-US" sz="1200" b="1" dirty="0" smtClean="0">
              <a:solidFill>
                <a:srgbClr val="0070C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429684" cy="5857915"/>
        </p:xfrm>
        <a:graphic>
          <a:graphicData uri="http://schemas.openxmlformats.org/drawingml/2006/table">
            <a:tbl>
              <a:tblPr/>
              <a:tblGrid>
                <a:gridCol w="4500594"/>
                <a:gridCol w="1071570"/>
                <a:gridCol w="2857520"/>
              </a:tblGrid>
              <a:tr h="2076971">
                <a:tc rowSpan="4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Food grade silicone steamer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made from heat resistant silicone mesh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They feature nonstick, nonslip and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 highly flexible.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Washable and light weight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en-US" altLang="ko-KR" sz="1000" dirty="0" smtClean="0"/>
                        <a:t>Will not rust or discolor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72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Food grade silicone 100%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86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/>
                        <a:t> 1Pcs (22,</a:t>
                      </a:r>
                      <a:r>
                        <a:rPr lang="en-US" altLang="ko-KR" sz="1000" baseline="0" dirty="0" smtClean="0"/>
                        <a:t> 24, 28, 38 cm </a:t>
                      </a:r>
                      <a:r>
                        <a:rPr lang="en-US" altLang="ko-KR" sz="1000" dirty="0" smtClean="0"/>
                        <a:t>in diameter)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43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Put between steamer and food when in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 use.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For large steamer, use more than one. 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Clean the product by soaking it into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warm water,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357158" y="1714488"/>
            <a:ext cx="4143404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Silicone Food Mesh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786058"/>
            <a:ext cx="3786214" cy="335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429684" cy="5643602"/>
        </p:xfrm>
        <a:graphic>
          <a:graphicData uri="http://schemas.openxmlformats.org/drawingml/2006/table">
            <a:tbl>
              <a:tblPr/>
              <a:tblGrid>
                <a:gridCol w="4500594"/>
                <a:gridCol w="857256"/>
                <a:gridCol w="3071834"/>
              </a:tblGrid>
              <a:tr h="1925694">
                <a:tc rowSpan="4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Eco-friendly scrubber, towel and puff made of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plant derived materials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100% bio-degradable plant derived material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Will not generate environment hormones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en-US" altLang="ko-KR" sz="1000" dirty="0" smtClean="0"/>
                        <a:t>non-pollution, non-toxic and safe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70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PLA(Poly Lactic Acid)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03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/>
                        <a:t>º Scrubber : 2ea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/>
                        <a:t>º Towel: 1ea / 88cm x 21cm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/>
                        <a:t>º Puff : 1ea / 12cm x14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1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Scrubber : Dishwasher safe for easy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sanitation and prolonged use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Shower Towel / Puff : Cleaning Your body has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 never been so easy. You no longer have to bend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 and reach to clean your back.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830002"/>
            <a:ext cx="1357289" cy="82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57158" y="1714488"/>
            <a:ext cx="4143404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PLA(Poly Lactic Acid) goods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643314"/>
            <a:ext cx="1857388" cy="186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9490" y="3500437"/>
            <a:ext cx="2449212" cy="213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572560" cy="5572164"/>
        </p:xfrm>
        <a:graphic>
          <a:graphicData uri="http://schemas.openxmlformats.org/drawingml/2006/table">
            <a:tbl>
              <a:tblPr/>
              <a:tblGrid>
                <a:gridCol w="4143404"/>
                <a:gridCol w="857256"/>
                <a:gridCol w="3571900"/>
              </a:tblGrid>
              <a:tr h="3416730">
                <a:tc rowSpan="4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Citric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acid anhydrous 100%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-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Home deodorizing, cleaning, washing, machine cleaning</a:t>
                      </a:r>
                      <a:endParaRPr lang="ko-KR" altLang="en-US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-</a:t>
                      </a:r>
                      <a:r>
                        <a:rPr lang="en-US" sz="1000" dirty="0" smtClean="0">
                          <a:latin typeface="+mn-ea"/>
                          <a:ea typeface="+mn-ea"/>
                          <a:cs typeface="Times New Roman"/>
                        </a:rPr>
                        <a:t>Cleaning the washing machine.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 Sodium bicarbonate 100%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-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Removing odor in the house and cleaning / general house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   cleaning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 Sodium percarbonate 100%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-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It’s a bleaching agent using active oxygen, so no need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to worry because it does not leave any chemical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residue behind. This bleaching agent brightens clothes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in the laundry, it has a significant bleaching effect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even at low temperatures. 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5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Citric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acid anhydrous 100%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 Sodium bicarbonate 100%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 Sodium percarbonate 100%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65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700ml each product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792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Clean surfaces, household items, can also be used as a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laundry detergent and kitchen cleaner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714348" y="1857364"/>
            <a:ext cx="3714776" cy="400110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Eco Friendly Detergent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928934"/>
            <a:ext cx="3143272" cy="195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143512"/>
            <a:ext cx="3857652" cy="31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429684" cy="5715039"/>
        </p:xfrm>
        <a:graphic>
          <a:graphicData uri="http://schemas.openxmlformats.org/drawingml/2006/table">
            <a:tbl>
              <a:tblPr/>
              <a:tblGrid>
                <a:gridCol w="4500594"/>
                <a:gridCol w="857256"/>
                <a:gridCol w="3071834"/>
              </a:tblGrid>
              <a:tr h="3062579">
                <a:tc rowSpan="4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100% Natural Stone from Korea. Odorless natural materials from earth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Natural absorbent for use for Odor Removals, Air purifier in refrigerator, closets, basements, pet areas, and smoking areas.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Non-toxic, environmentally safe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High purity of Zeolite is excellent level among the world.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Natural Zeolite can be used in some areas of industry including feed additive 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837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100% Zeolite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43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350g  (1sqm for 1ea)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76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 Use  Zeolite Absorbers in spaces musty odors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and stale air, such as closets and laundry rooms.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 A day in bright sunshine is enough to release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the contaminants and restore the zeolite to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working condition again.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357158" y="1714488"/>
            <a:ext cx="4143404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Natural Zeolite for air Cleanser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500306"/>
            <a:ext cx="3659962" cy="344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5"/>
          <a:ext cx="8429684" cy="5715038"/>
        </p:xfrm>
        <a:graphic>
          <a:graphicData uri="http://schemas.openxmlformats.org/drawingml/2006/table">
            <a:tbl>
              <a:tblPr/>
              <a:tblGrid>
                <a:gridCol w="4500594"/>
                <a:gridCol w="857256"/>
                <a:gridCol w="3071834"/>
              </a:tblGrid>
              <a:tr h="489573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Certificate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of Korea Eco-Label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180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500ml spray bottle of All Purpose Cleaner with  Korea Eco-Label certified active cleaning ingredient.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Removes grime, dirt and grease on multiple surfaces around the home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Cuts through grease and grime quickly 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 Does not contain ammonia or bleach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No harsh chemical residue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contains natural essential herbal oil  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Pine needles extract for Multi-purpose cleaner 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Peppermint extract for Bath cleaner 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81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Fatty acid, Essential oil(pine or peppermint)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78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500ml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0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Turn nozzle to SPRAY position.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Spray and wipe with a dry paper towel or cloth.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714348" y="1714488"/>
            <a:ext cx="3786214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Multi-Purpose Cleaner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571744"/>
            <a:ext cx="3743351" cy="343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1" name="직사각형 10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91715" y="2404857"/>
            <a:ext cx="8406551" cy="1452771"/>
            <a:chOff x="630266" y="4357694"/>
            <a:chExt cx="6711667" cy="1452771"/>
          </a:xfrm>
        </p:grpSpPr>
        <p:sp>
          <p:nvSpPr>
            <p:cNvPr id="18" name="직사각형 17"/>
            <p:cNvSpPr/>
            <p:nvPr/>
          </p:nvSpPr>
          <p:spPr>
            <a:xfrm>
              <a:off x="630266" y="4357694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2011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412595" y="4410082"/>
              <a:ext cx="5929338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12     Awarded the 7</a:t>
              </a:r>
              <a:r>
                <a:rPr lang="en-US" altLang="ko-KR" sz="1000" b="1" baseline="30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th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Republic of Korea Environmental ceremony Eco-friendly Protection awards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11     Contracted MOU provided by KEITI,BC Card about offering green card points from environmental mark goods 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10     Awarded 2011year of green product : </a:t>
              </a:r>
              <a:r>
                <a:rPr lang="en-US" altLang="ko-KR" sz="1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To the Nature Eco-friendly Parchment paper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06     Started manufacturing OEM for icoop Co., Ltd (Mask Pack)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04     Started export ‘To the Nature Eco-friendly scrubber’ to Brazil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04     Registered KFDA, Cosmetics manufacturing company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03     Registered KFDA, Cosmetics manufacturing factory</a:t>
              </a: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571472" y="3743270"/>
            <a:ext cx="6929470" cy="471548"/>
            <a:chOff x="571472" y="4396095"/>
            <a:chExt cx="6929470" cy="471548"/>
          </a:xfrm>
        </p:grpSpPr>
        <p:sp>
          <p:nvSpPr>
            <p:cNvPr id="22" name="직사각형 21"/>
            <p:cNvSpPr/>
            <p:nvPr/>
          </p:nvSpPr>
          <p:spPr>
            <a:xfrm>
              <a:off x="571472" y="4396095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2010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571604" y="4467533"/>
              <a:ext cx="59293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/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07     Awarded bronze prize for ‘1</a:t>
              </a:r>
              <a:r>
                <a:rPr lang="en-US" altLang="ko-KR" sz="1000" b="1" baseline="30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st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organic manufacture goods show’ : </a:t>
              </a:r>
            </a:p>
            <a:p>
              <a:pPr marL="228600" indent="-228600"/>
              <a:r>
                <a:rPr lang="en-US" altLang="ko-KR" sz="1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       ‘To the Nature Organic mask pack with rice bran’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571472" y="4181781"/>
            <a:ext cx="6929470" cy="461665"/>
            <a:chOff x="571472" y="4357694"/>
            <a:chExt cx="6929470" cy="461665"/>
          </a:xfrm>
        </p:grpSpPr>
        <p:sp>
          <p:nvSpPr>
            <p:cNvPr id="25" name="직사각형 24"/>
            <p:cNvSpPr/>
            <p:nvPr/>
          </p:nvSpPr>
          <p:spPr>
            <a:xfrm>
              <a:off x="571472" y="4357694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2009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571604" y="4410082"/>
              <a:ext cx="59293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/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03     Winner of ‘7</a:t>
              </a:r>
              <a:r>
                <a:rPr lang="en-US" altLang="ko-KR" sz="1000" b="1" baseline="30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th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Korean green-energy best company Award’-Goods section </a:t>
              </a:r>
            </a:p>
            <a:p>
              <a:pPr marL="228600" indent="-228600"/>
              <a:r>
                <a:rPr lang="en-US" altLang="ko-KR" sz="1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       ‘To the Nature Eco-friendly parchment paper’ with biodegradable plastic saw blad </a:t>
              </a:r>
            </a:p>
          </p:txBody>
        </p:sp>
      </p:grpSp>
      <p:sp>
        <p:nvSpPr>
          <p:cNvPr id="20" name="직사각형 19"/>
          <p:cNvSpPr/>
          <p:nvPr/>
        </p:nvSpPr>
        <p:spPr>
          <a:xfrm>
            <a:off x="1500166" y="1428736"/>
            <a:ext cx="45719" cy="5143536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571472" y="4597481"/>
            <a:ext cx="6929470" cy="1260411"/>
            <a:chOff x="571456" y="4357694"/>
            <a:chExt cx="6929470" cy="1260411"/>
          </a:xfrm>
        </p:grpSpPr>
        <p:sp>
          <p:nvSpPr>
            <p:cNvPr id="29" name="직사각형 28"/>
            <p:cNvSpPr/>
            <p:nvPr/>
          </p:nvSpPr>
          <p:spPr>
            <a:xfrm>
              <a:off x="571456" y="4357694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2008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571588" y="4410082"/>
              <a:ext cx="5929338" cy="1208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Aft>
                  <a:spcPts val="300"/>
                </a:spcAft>
                <a:buAutoNum type="arabicPlain" startAt="11"/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 Certificated Environmental mark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10    Awarded Green product of 2012 year : 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          ‘To the Nature Eco-Friendly scrubber’,’To the Nature Multi-use cleaner’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09    Started manufacture OEM for ORGA Whole Food Co., Ltd.(Mask Pack)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07    Started R&amp;D of functional organic hydrogen mask pack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06    Started export ‘To the Nature Eco-friendly scrubber’ to Brazil</a:t>
              </a: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03767" y="5824855"/>
            <a:ext cx="6897191" cy="461665"/>
            <a:chOff x="675189" y="4357694"/>
            <a:chExt cx="6897191" cy="461665"/>
          </a:xfrm>
        </p:grpSpPr>
        <p:sp>
          <p:nvSpPr>
            <p:cNvPr id="32" name="직사각형 31"/>
            <p:cNvSpPr/>
            <p:nvPr/>
          </p:nvSpPr>
          <p:spPr>
            <a:xfrm>
              <a:off x="675189" y="4357694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2007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1643042" y="4410082"/>
              <a:ext cx="59293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/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10    Start importing PARCHMENT PAPER(SLILCON COATED) </a:t>
              </a:r>
            </a:p>
            <a:p>
              <a:pPr marL="228600" indent="-228600"/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10    Registered manufacturer code of Korea’s Retail Logistics Agency</a:t>
              </a: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603767" y="6182045"/>
            <a:ext cx="6897175" cy="461665"/>
            <a:chOff x="603767" y="4357694"/>
            <a:chExt cx="6897175" cy="461665"/>
          </a:xfrm>
        </p:grpSpPr>
        <p:sp>
          <p:nvSpPr>
            <p:cNvPr id="35" name="직사각형 34"/>
            <p:cNvSpPr/>
            <p:nvPr/>
          </p:nvSpPr>
          <p:spPr>
            <a:xfrm>
              <a:off x="603767" y="4357694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2006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571604" y="4468663"/>
              <a:ext cx="592933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/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05    Established CH Trading Co., Ltd.</a:t>
              </a:r>
            </a:p>
          </p:txBody>
        </p:sp>
      </p:grpSp>
      <p:sp>
        <p:nvSpPr>
          <p:cNvPr id="37" name="내용 개체 틀 10"/>
          <p:cNvSpPr txBox="1">
            <a:spLocks/>
          </p:cNvSpPr>
          <p:nvPr/>
        </p:nvSpPr>
        <p:spPr>
          <a:xfrm>
            <a:off x="142844" y="571480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ko-KR" sz="20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Corporate</a:t>
            </a:r>
            <a:r>
              <a:rPr kumimoji="0" lang="en-US" altLang="ko-KR" sz="2000" b="1" i="0" u="none" strike="noStrike" kern="1200" normalizeH="0" noProof="0" dirty="0" smtClean="0">
                <a:uLnTx/>
                <a:uFillTx/>
                <a:latin typeface="+mn-ea"/>
                <a:ea typeface="+mn-ea"/>
                <a:cs typeface="+mn-cs"/>
              </a:rPr>
              <a:t> History</a:t>
            </a: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en-US" altLang="ko-KR" sz="20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8" name="내용 개체 틀 10"/>
          <p:cNvSpPr txBox="1">
            <a:spLocks/>
          </p:cNvSpPr>
          <p:nvPr/>
        </p:nvSpPr>
        <p:spPr>
          <a:xfrm>
            <a:off x="214282" y="928670"/>
            <a:ext cx="3571900" cy="285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kumimoji="0" lang="en-US" altLang="ko-KR" sz="14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lang="ko-KR" altLang="en-US" sz="1000" b="1" dirty="0" smtClean="0">
                <a:latin typeface="+mn-ea"/>
              </a:rPr>
              <a:t>■</a:t>
            </a:r>
            <a:r>
              <a:rPr kumimoji="0" lang="en-US" altLang="ko-KR" sz="14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Major Corporate Milestones</a:t>
            </a:r>
          </a:p>
          <a:p>
            <a:pPr lvl="0">
              <a:spcBef>
                <a:spcPct val="20000"/>
              </a:spcBef>
            </a:pPr>
            <a:endParaRPr lang="en-US" altLang="ko-KR" sz="14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14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571472" y="1357298"/>
            <a:ext cx="6929470" cy="1055424"/>
            <a:chOff x="642910" y="4513498"/>
            <a:chExt cx="6929470" cy="1055424"/>
          </a:xfrm>
        </p:grpSpPr>
        <p:sp>
          <p:nvSpPr>
            <p:cNvPr id="40" name="직사각형 39"/>
            <p:cNvSpPr/>
            <p:nvPr/>
          </p:nvSpPr>
          <p:spPr>
            <a:xfrm>
              <a:off x="642910" y="4513498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2012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1643042" y="4553259"/>
              <a:ext cx="592933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10    Awarded Green product of 2012 year : 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          ‘To the Nature Eco-Friendly scrubber’,’To the Nature Multi-use cleaner’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09    Started manufacture OEM for ORGA Whole Food Co., Ltd.(Mask Pack)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07    Started R&amp;D of functional organic hydrogen mask pack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06    Started export ‘To the Nature Eco-friendly scrubber’ to Brazil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429684" cy="5797181"/>
        </p:xfrm>
        <a:graphic>
          <a:graphicData uri="http://schemas.openxmlformats.org/drawingml/2006/table">
            <a:tbl>
              <a:tblPr/>
              <a:tblGrid>
                <a:gridCol w="4500594"/>
                <a:gridCol w="928694"/>
                <a:gridCol w="3000396"/>
              </a:tblGrid>
              <a:tr h="724832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I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nvention patent (Composition for hair color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having an extract of loquat and hair color 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manufactured 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635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Unique 20-minute color gives hair a color   boost and blends away grays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Non-permanent hair color system, with loquat leaves and mulberry, helps protect hair from damage while coloring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Keeps hair looking healthy with an ammonia-free formula and color treat conditioner with camellia oil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 Non-Permanent Hair Color.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62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Loquat leaf, Camellia oil, Organic olive oil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Organic mulberry, Organic rosemary,   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Morus bark extract, sweet flag.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9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Composition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Hair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Dye – 20ml x 3 satchelss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Oxidizing agent - 20ml x 3 satchelss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31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First, combine the developer and hair    color. and mix thoroughly. </a:t>
                      </a:r>
                    </a:p>
                    <a:p>
                      <a:pPr marL="108000" indent="-457200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 Next, apply the formula to your hair from root to tip sections, and allow it to work into your hair for 20 mins. </a:t>
                      </a:r>
                    </a:p>
                    <a:p>
                      <a:pPr marL="108000" indent="-457200"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Finally,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Rinse thoroughly.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642910" y="1714488"/>
            <a:ext cx="3857652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Hair Color Cream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928934"/>
            <a:ext cx="3516200" cy="308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46" y="6143644"/>
            <a:ext cx="2357454" cy="575636"/>
          </a:xfrm>
          <a:prstGeom prst="rect">
            <a:avLst/>
          </a:prstGeom>
          <a:solidFill>
            <a:srgbClr val="F1F6D6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직사각형 6"/>
          <p:cNvSpPr/>
          <p:nvPr/>
        </p:nvSpPr>
        <p:spPr>
          <a:xfrm>
            <a:off x="2657325" y="2638664"/>
            <a:ext cx="399250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000" b="1" dirty="0" smtClean="0"/>
              <a:t>THANK YOU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10" name="직사각형 9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1" name="직사각형 10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" name="내용 개체 틀 10"/>
          <p:cNvSpPr txBox="1">
            <a:spLocks/>
          </p:cNvSpPr>
          <p:nvPr/>
        </p:nvSpPr>
        <p:spPr>
          <a:xfrm>
            <a:off x="71406" y="571480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ko-KR" sz="20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lang="en-US" altLang="ko-KR" sz="2000" b="1" dirty="0" smtClean="0">
                <a:latin typeface="+mn-ea"/>
              </a:rPr>
              <a:t>About CEO</a:t>
            </a: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en-US" altLang="ko-KR" sz="20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7" name="내용 개체 틀 10"/>
          <p:cNvSpPr txBox="1">
            <a:spLocks/>
          </p:cNvSpPr>
          <p:nvPr/>
        </p:nvSpPr>
        <p:spPr>
          <a:xfrm>
            <a:off x="2500298" y="2928934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altLang="ko-KR" sz="1600" b="1" dirty="0" smtClean="0">
                <a:latin typeface="+mn-ea"/>
              </a:rPr>
              <a:t>CEO </a:t>
            </a:r>
            <a:r>
              <a:rPr lang="en-US" altLang="ko-KR" sz="2000" b="1" dirty="0" smtClean="0">
                <a:latin typeface="+mn-ea"/>
              </a:rPr>
              <a:t> Rake Choi</a:t>
            </a: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en-US" altLang="ko-KR" sz="20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1" name="내용 개체 틀 10"/>
          <p:cNvSpPr txBox="1">
            <a:spLocks/>
          </p:cNvSpPr>
          <p:nvPr/>
        </p:nvSpPr>
        <p:spPr>
          <a:xfrm>
            <a:off x="611560" y="3356992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ko-KR" altLang="en-US" sz="1000" b="1" dirty="0" smtClean="0">
                <a:latin typeface="+mn-ea"/>
              </a:rPr>
              <a:t>■ </a:t>
            </a:r>
            <a:r>
              <a:rPr lang="en-US" altLang="ko-KR" sz="1400" b="1" dirty="0" smtClean="0">
                <a:latin typeface="+mn-ea"/>
              </a:rPr>
              <a:t>Awards</a:t>
            </a:r>
          </a:p>
          <a:p>
            <a:pPr marL="342900" lvl="0" indent="-342900">
              <a:spcBef>
                <a:spcPct val="20000"/>
              </a:spcBef>
            </a:pP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Dec  2015    Won the “Environmental protection contribution”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May 2014    Won the Republic of Korea Consumer culture award [Eco-Friendly Part]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Sep  2012    Nominated Green product of 2012 year : </a:t>
            </a:r>
          </a:p>
          <a:p>
            <a:pPr marL="228600" indent="-228600">
              <a:spcAft>
                <a:spcPts val="600"/>
              </a:spcAft>
            </a:pP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                    -To the Nature Eco-Friendly scrubber, To the Nature Multi-use cleaner</a:t>
            </a:r>
          </a:p>
          <a:p>
            <a:pPr marL="228600" indent="-228600">
              <a:spcAft>
                <a:spcPts val="6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Dec  2011    Won the 7</a:t>
            </a:r>
            <a:r>
              <a:rPr lang="en-US" altLang="ko-KR" sz="1200" b="1" baseline="3000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th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Republic of Korea Environmental ceremony Eco-friendly Protection awards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Sep  2011    Nominated Green product of 2011 year </a:t>
            </a:r>
            <a:endParaRPr lang="en-US" altLang="ko-KR" sz="11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600"/>
              </a:spcAft>
            </a:pP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                    -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To the Nature Eco-friendly Parchment paper</a:t>
            </a:r>
          </a:p>
          <a:p>
            <a:pPr marL="228600" indent="-228600"/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July  2010    Won the bronze prize for ‘1</a:t>
            </a:r>
            <a:r>
              <a:rPr lang="en-US" altLang="ko-KR" sz="1200" b="1" baseline="3000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st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organic manufacture goods show’ : </a:t>
            </a:r>
          </a:p>
          <a:p>
            <a:pPr marL="228600" indent="-228600">
              <a:spcAft>
                <a:spcPts val="600"/>
              </a:spcAft>
            </a:pPr>
            <a:r>
              <a:rPr lang="en-US" altLang="ko-KR" sz="120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               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  -To the Nature Organic mask pack with rice bran’</a:t>
            </a:r>
          </a:p>
          <a:p>
            <a:pPr marL="228600" indent="-228600"/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Mar  2009    Won the ‘7</a:t>
            </a:r>
            <a:r>
              <a:rPr lang="en-US" altLang="ko-KR" sz="1200" b="1" baseline="3000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th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Korean green-energy best company Award’-Goods section </a:t>
            </a:r>
          </a:p>
          <a:p>
            <a:pPr marL="228600" indent="-228600"/>
            <a:r>
              <a:rPr lang="en-US" altLang="ko-KR" sz="120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               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  -To the Nature Eco-friendly parchment paper’ with biodegradable plastic saw blad </a:t>
            </a:r>
          </a:p>
          <a:p>
            <a:pPr marL="228600" indent="-228600"/>
            <a:endParaRPr lang="en-US" altLang="ko-KR" sz="1400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300"/>
              </a:spcAft>
            </a:pPr>
            <a:endParaRPr lang="en-US" altLang="ko-KR" sz="1400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300"/>
              </a:spcAft>
            </a:pPr>
            <a:endParaRPr lang="en-US" altLang="ko-KR" sz="14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300"/>
              </a:spcAft>
            </a:pPr>
            <a:endParaRPr lang="en-US" altLang="ko-KR" sz="1300" b="1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342900" lvl="0" indent="-342900">
              <a:spcBef>
                <a:spcPct val="20000"/>
              </a:spcBef>
              <a:buAutoNum type="arabicPlain" startAt="2015"/>
            </a:pPr>
            <a:endParaRPr kumimoji="0" lang="en-US" altLang="ko-KR" sz="1300" b="1" i="0" u="none" strike="noStrike" kern="1200" normalizeH="0" baseline="0" noProof="0" dirty="0" smtClean="0">
              <a:solidFill>
                <a:schemeClr val="bg1">
                  <a:lumMod val="50000"/>
                </a:schemeClr>
              </a:solidFill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13" name="그림 12" descr="CEO사진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071546"/>
            <a:ext cx="1808558" cy="2314955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1" name="직사각형 10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" name="내용 개체 틀 10"/>
          <p:cNvSpPr txBox="1">
            <a:spLocks/>
          </p:cNvSpPr>
          <p:nvPr/>
        </p:nvSpPr>
        <p:spPr>
          <a:xfrm>
            <a:off x="71406" y="571480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ko-KR" sz="20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Organization</a:t>
            </a:r>
            <a:r>
              <a:rPr kumimoji="0" lang="en-US" altLang="ko-KR" sz="2000" b="1" i="0" u="none" strike="noStrike" kern="1200" normalizeH="0" noProof="0" dirty="0" smtClean="0">
                <a:uLnTx/>
                <a:uFillTx/>
                <a:latin typeface="+mn-ea"/>
                <a:ea typeface="+mn-ea"/>
                <a:cs typeface="+mn-cs"/>
              </a:rPr>
              <a:t> Chart</a:t>
            </a: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02" y="5429264"/>
            <a:ext cx="1319240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Global Marketing</a:t>
            </a:r>
          </a:p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Dept. 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966876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Marketing Division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324198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Division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681520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Logistics</a:t>
            </a:r>
          </a:p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Division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09554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Management</a:t>
            </a:r>
          </a:p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Planning Division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38842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Quality Control</a:t>
            </a:r>
          </a:p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Division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895438" y="5429264"/>
            <a:ext cx="1319240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On-Line Marketing Dept. 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929058" y="1285860"/>
            <a:ext cx="1500198" cy="642942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CH Harmony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3881" y="3267075"/>
            <a:ext cx="1143008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General Affairs</a:t>
            </a:r>
          </a:p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Dept.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33427" y="3890953"/>
            <a:ext cx="1143008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Accounting</a:t>
            </a:r>
          </a:p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Dept 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286116" y="3286124"/>
            <a:ext cx="1262071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Cosmetic Production Dept.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286116" y="3929066"/>
            <a:ext cx="1262071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Household goods</a:t>
            </a:r>
          </a:p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Production</a:t>
            </a:r>
          </a:p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Dept.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719631" y="3252784"/>
            <a:ext cx="1104926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Warehouse</a:t>
            </a:r>
          </a:p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Management</a:t>
            </a:r>
          </a:p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Dept.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719631" y="3905250"/>
            <a:ext cx="1104926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Distribution</a:t>
            </a:r>
          </a:p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Dept.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1" name="꺾인 연결선 30"/>
          <p:cNvCxnSpPr>
            <a:stCxn id="21" idx="2"/>
            <a:endCxn id="14" idx="0"/>
          </p:cNvCxnSpPr>
          <p:nvPr/>
        </p:nvCxnSpPr>
        <p:spPr>
          <a:xfrm rot="5400000">
            <a:off x="2688414" y="438125"/>
            <a:ext cx="500066" cy="348142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꺾인 연결선 32"/>
          <p:cNvCxnSpPr>
            <a:stCxn id="21" idx="2"/>
            <a:endCxn id="9" idx="0"/>
          </p:cNvCxnSpPr>
          <p:nvPr/>
        </p:nvCxnSpPr>
        <p:spPr>
          <a:xfrm rot="5400000">
            <a:off x="3367075" y="1116786"/>
            <a:ext cx="500066" cy="212409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stCxn id="21" idx="2"/>
            <a:endCxn id="10" idx="0"/>
          </p:cNvCxnSpPr>
          <p:nvPr/>
        </p:nvCxnSpPr>
        <p:spPr>
          <a:xfrm rot="5400000">
            <a:off x="4045736" y="1795447"/>
            <a:ext cx="500066" cy="76677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꺾인 연결선 39"/>
          <p:cNvCxnSpPr>
            <a:stCxn id="21" idx="2"/>
            <a:endCxn id="13" idx="0"/>
          </p:cNvCxnSpPr>
          <p:nvPr/>
        </p:nvCxnSpPr>
        <p:spPr>
          <a:xfrm rot="16200000" flipH="1">
            <a:off x="4724396" y="1883562"/>
            <a:ext cx="500066" cy="59054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꺾인 연결선 42"/>
          <p:cNvCxnSpPr>
            <a:stCxn id="21" idx="2"/>
            <a:endCxn id="15" idx="0"/>
          </p:cNvCxnSpPr>
          <p:nvPr/>
        </p:nvCxnSpPr>
        <p:spPr>
          <a:xfrm rot="16200000" flipH="1">
            <a:off x="5403057" y="1204901"/>
            <a:ext cx="500066" cy="194786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>
            <a:stCxn id="14" idx="2"/>
            <a:endCxn id="22" idx="0"/>
          </p:cNvCxnSpPr>
          <p:nvPr/>
        </p:nvCxnSpPr>
        <p:spPr>
          <a:xfrm rot="5400000">
            <a:off x="1134648" y="3203986"/>
            <a:ext cx="123827" cy="235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>
            <a:stCxn id="25" idx="0"/>
            <a:endCxn id="10" idx="2"/>
          </p:cNvCxnSpPr>
          <p:nvPr/>
        </p:nvCxnSpPr>
        <p:spPr>
          <a:xfrm rot="16200000" flipV="1">
            <a:off x="3843328" y="3212300"/>
            <a:ext cx="142876" cy="47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>
            <a:stCxn id="22" idx="2"/>
            <a:endCxn id="23" idx="0"/>
          </p:cNvCxnSpPr>
          <p:nvPr/>
        </p:nvCxnSpPr>
        <p:spPr>
          <a:xfrm rot="16200000" flipH="1">
            <a:off x="1138252" y="3824274"/>
            <a:ext cx="123812" cy="954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>
            <a:stCxn id="25" idx="2"/>
            <a:endCxn id="26" idx="0"/>
          </p:cNvCxnSpPr>
          <p:nvPr/>
        </p:nvCxnSpPr>
        <p:spPr>
          <a:xfrm rot="5400000">
            <a:off x="3845714" y="3857628"/>
            <a:ext cx="142876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>
            <a:stCxn id="27" idx="2"/>
            <a:endCxn id="29" idx="0"/>
          </p:cNvCxnSpPr>
          <p:nvPr/>
        </p:nvCxnSpPr>
        <p:spPr>
          <a:xfrm rot="5400000">
            <a:off x="5195894" y="3829050"/>
            <a:ext cx="1524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/>
          <p:cNvCxnSpPr>
            <a:stCxn id="13" idx="2"/>
            <a:endCxn id="27" idx="0"/>
          </p:cNvCxnSpPr>
          <p:nvPr/>
        </p:nvCxnSpPr>
        <p:spPr>
          <a:xfrm rot="16200000" flipH="1">
            <a:off x="5216130" y="3196820"/>
            <a:ext cx="109536" cy="239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3467074" y="5429264"/>
            <a:ext cx="1319240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CS Dept. 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5038710" y="5429264"/>
            <a:ext cx="1319240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Design Dept. 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1" name="꺾인 연결선 90"/>
          <p:cNvCxnSpPr>
            <a:stCxn id="9" idx="2"/>
            <a:endCxn id="16" idx="0"/>
          </p:cNvCxnSpPr>
          <p:nvPr/>
        </p:nvCxnSpPr>
        <p:spPr>
          <a:xfrm rot="5400000">
            <a:off x="1412050" y="4286256"/>
            <a:ext cx="2286016" cy="158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꺾인 연결선 94"/>
          <p:cNvCxnSpPr>
            <a:stCxn id="9" idx="2"/>
            <a:endCxn id="51" idx="0"/>
          </p:cNvCxnSpPr>
          <p:nvPr/>
        </p:nvCxnSpPr>
        <p:spPr>
          <a:xfrm rot="16200000" flipH="1">
            <a:off x="2983686" y="2714620"/>
            <a:ext cx="2286016" cy="3143272"/>
          </a:xfrm>
          <a:prstGeom prst="bentConnector3">
            <a:avLst>
              <a:gd name="adj1" fmla="val 8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꺾인 연결선 98"/>
          <p:cNvCxnSpPr>
            <a:stCxn id="9" idx="2"/>
            <a:endCxn id="42" idx="0"/>
          </p:cNvCxnSpPr>
          <p:nvPr/>
        </p:nvCxnSpPr>
        <p:spPr>
          <a:xfrm rot="16200000" flipH="1">
            <a:off x="2197868" y="3500438"/>
            <a:ext cx="2286016" cy="1571636"/>
          </a:xfrm>
          <a:prstGeom prst="bentConnector3">
            <a:avLst>
              <a:gd name="adj1" fmla="val 8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꺾인 연결선 102"/>
          <p:cNvCxnSpPr>
            <a:stCxn id="9" idx="2"/>
            <a:endCxn id="8" idx="0"/>
          </p:cNvCxnSpPr>
          <p:nvPr/>
        </p:nvCxnSpPr>
        <p:spPr>
          <a:xfrm rot="5400000">
            <a:off x="626232" y="3500438"/>
            <a:ext cx="2286016" cy="1571636"/>
          </a:xfrm>
          <a:prstGeom prst="bentConnector3">
            <a:avLst>
              <a:gd name="adj1" fmla="val 8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직사각형 142"/>
          <p:cNvSpPr/>
          <p:nvPr/>
        </p:nvSpPr>
        <p:spPr>
          <a:xfrm>
            <a:off x="7396164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R&amp;D</a:t>
            </a:r>
          </a:p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Division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cxnSp>
        <p:nvCxnSpPr>
          <p:cNvPr id="175" name="꺾인 연결선 174"/>
          <p:cNvCxnSpPr>
            <a:stCxn id="21" idx="2"/>
            <a:endCxn id="143" idx="0"/>
          </p:cNvCxnSpPr>
          <p:nvPr/>
        </p:nvCxnSpPr>
        <p:spPr>
          <a:xfrm rot="16200000" flipH="1">
            <a:off x="6081718" y="526240"/>
            <a:ext cx="500066" cy="330518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1327" y="1228725"/>
            <a:ext cx="883787" cy="74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직사각형 43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865140"/>
            <a:ext cx="1643074" cy="92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929066"/>
            <a:ext cx="2071702" cy="95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8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1" name="직사각형 10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" name="내용 개체 틀 10"/>
          <p:cNvSpPr txBox="1">
            <a:spLocks/>
          </p:cNvSpPr>
          <p:nvPr/>
        </p:nvSpPr>
        <p:spPr>
          <a:xfrm>
            <a:off x="71406" y="571480"/>
            <a:ext cx="4143404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ko-KR" sz="20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About CH Harmony Brand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000504"/>
            <a:ext cx="1285884" cy="78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그림 12" descr="투더네이처_배경없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0892" y="4103196"/>
            <a:ext cx="1857388" cy="406303"/>
          </a:xfrm>
          <a:prstGeom prst="rect">
            <a:avLst/>
          </a:prstGeom>
        </p:spPr>
      </p:pic>
      <p:grpSp>
        <p:nvGrpSpPr>
          <p:cNvPr id="30" name="그룹 29"/>
          <p:cNvGrpSpPr/>
          <p:nvPr/>
        </p:nvGrpSpPr>
        <p:grpSpPr>
          <a:xfrm>
            <a:off x="285720" y="3571877"/>
            <a:ext cx="5143536" cy="3071834"/>
            <a:chOff x="285720" y="3764165"/>
            <a:chExt cx="4200525" cy="2879545"/>
          </a:xfrm>
        </p:grpSpPr>
        <p:sp>
          <p:nvSpPr>
            <p:cNvPr id="41" name="TextBox 40"/>
            <p:cNvSpPr txBox="1"/>
            <p:nvPr/>
          </p:nvSpPr>
          <p:spPr>
            <a:xfrm>
              <a:off x="285720" y="3764165"/>
              <a:ext cx="4200525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+mn-ea"/>
                </a:rPr>
                <a:t>Organic Cosmetics</a:t>
              </a:r>
              <a:endParaRPr lang="ko-KR" altLang="en-US" sz="1600" b="1" dirty="0" smtClean="0">
                <a:latin typeface="+mn-ea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90453" y="4105274"/>
              <a:ext cx="4195792" cy="2538436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 smtClean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500694" y="3571877"/>
            <a:ext cx="3486112" cy="3071834"/>
            <a:chOff x="4791015" y="3764165"/>
            <a:chExt cx="4195792" cy="2879545"/>
          </a:xfrm>
        </p:grpSpPr>
        <p:sp>
          <p:nvSpPr>
            <p:cNvPr id="39" name="TextBox 38"/>
            <p:cNvSpPr txBox="1"/>
            <p:nvPr/>
          </p:nvSpPr>
          <p:spPr>
            <a:xfrm>
              <a:off x="4791045" y="3764165"/>
              <a:ext cx="4191000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+mn-ea"/>
                </a:rPr>
                <a:t> Household goods </a:t>
              </a:r>
              <a:endParaRPr lang="ko-KR" altLang="en-US" sz="1600" b="1" dirty="0" smtClean="0">
                <a:latin typeface="+mn-ea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791015" y="4114800"/>
              <a:ext cx="4195792" cy="252891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 smtClean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7" y="1500174"/>
            <a:ext cx="1500198" cy="121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790963" y="1071546"/>
            <a:ext cx="2638425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n-ea"/>
              </a:rPr>
              <a:t>Company</a:t>
            </a:r>
            <a:endParaRPr lang="ko-KR" altLang="en-US" sz="1400" b="1" dirty="0" smtClean="0"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786182" y="1376347"/>
            <a:ext cx="2643206" cy="14287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2" name="꺾인 연결선 21"/>
          <p:cNvCxnSpPr>
            <a:stCxn id="20" idx="2"/>
            <a:endCxn id="41" idx="0"/>
          </p:cNvCxnSpPr>
          <p:nvPr/>
        </p:nvCxnSpPr>
        <p:spPr>
          <a:xfrm rot="5400000">
            <a:off x="3599252" y="2063344"/>
            <a:ext cx="766770" cy="225029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꺾인 연결선 23"/>
          <p:cNvCxnSpPr>
            <a:stCxn id="20" idx="2"/>
            <a:endCxn id="39" idx="0"/>
          </p:cNvCxnSpPr>
          <p:nvPr/>
        </p:nvCxnSpPr>
        <p:spPr>
          <a:xfrm rot="16200000" flipH="1">
            <a:off x="5791400" y="2121492"/>
            <a:ext cx="766770" cy="213400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6" name="그림 25" descr="veg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14977" y="4714884"/>
            <a:ext cx="1056957" cy="1498470"/>
          </a:xfrm>
          <a:prstGeom prst="rect">
            <a:avLst/>
          </a:prstGeom>
        </p:spPr>
      </p:pic>
      <p:pic>
        <p:nvPicPr>
          <p:cNvPr id="27" name="그림 26" descr="hala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4667" y="4714884"/>
            <a:ext cx="1073151" cy="150019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7158" y="6286520"/>
            <a:ext cx="14287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00" b="1" dirty="0" smtClean="0">
                <a:latin typeface="+mn-ea"/>
              </a:rPr>
              <a:t>BDIH COSMOS-ORGANIC/NATURAL</a:t>
            </a:r>
            <a:endParaRPr lang="ko-KR" altLang="en-US" sz="1000" b="1" dirty="0" smtClean="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3042" y="6286520"/>
            <a:ext cx="14287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00" b="1" dirty="0" smtClean="0">
                <a:latin typeface="+mn-ea"/>
              </a:rPr>
              <a:t>USDA-NOP</a:t>
            </a:r>
            <a:endParaRPr lang="ko-KR" altLang="en-US" sz="1000" b="1" dirty="0" smtClean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43240" y="6264495"/>
            <a:ext cx="7858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00" b="1" dirty="0" smtClean="0">
                <a:latin typeface="+mn-ea"/>
              </a:rPr>
              <a:t>Vegan</a:t>
            </a:r>
          </a:p>
          <a:p>
            <a:pPr algn="ctr"/>
            <a:r>
              <a:rPr lang="en-US" altLang="ko-KR" sz="1000" b="1" dirty="0" smtClean="0">
                <a:latin typeface="+mn-ea"/>
              </a:rPr>
              <a:t>Society</a:t>
            </a:r>
            <a:endParaRPr lang="ko-KR" altLang="en-US" sz="1000" b="1" dirty="0" smtClean="0"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29124" y="6286520"/>
            <a:ext cx="7858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00" b="1" dirty="0" smtClean="0">
                <a:latin typeface="+mn-ea"/>
              </a:rPr>
              <a:t>HALAL</a:t>
            </a:r>
          </a:p>
          <a:p>
            <a:pPr algn="ctr"/>
            <a:r>
              <a:rPr lang="en-US" altLang="ko-KR" sz="1000" b="1" dirty="0" smtClean="0">
                <a:latin typeface="+mn-ea"/>
              </a:rPr>
              <a:t>(Esma, UAE)</a:t>
            </a:r>
            <a:endParaRPr lang="ko-KR" altLang="en-US" sz="1000" b="1" dirty="0" smtClean="0">
              <a:latin typeface="+mn-ea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4857760"/>
            <a:ext cx="1116115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8082" y="4857760"/>
            <a:ext cx="1100687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38" name="직사각형 37"/>
          <p:cNvSpPr/>
          <p:nvPr/>
        </p:nvSpPr>
        <p:spPr>
          <a:xfrm>
            <a:off x="6357950" y="6429396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b="1" dirty="0" smtClean="0"/>
              <a:t>Certificate of Korea Eco-Label</a:t>
            </a:r>
            <a:endParaRPr lang="ko-KR" altLang="en-US" sz="1000" b="1" dirty="0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14480" y="4714884"/>
            <a:ext cx="1071569" cy="151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034" y="4714884"/>
            <a:ext cx="1071570" cy="151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직사각형 72"/>
          <p:cNvSpPr/>
          <p:nvPr/>
        </p:nvSpPr>
        <p:spPr>
          <a:xfrm>
            <a:off x="4929190" y="3286124"/>
            <a:ext cx="4143436" cy="1357322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428596" y="5357826"/>
            <a:ext cx="4214842" cy="1214446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4857720" y="5357826"/>
            <a:ext cx="4229130" cy="1214446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428596" y="3286124"/>
            <a:ext cx="4214842" cy="1357322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285720" y="642918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latin typeface="+mj-ea"/>
                <a:ea typeface="+mj-ea"/>
              </a:rPr>
              <a:t>Business Area</a:t>
            </a:r>
            <a:endParaRPr lang="ko-KR" altLang="en-US" sz="2000" b="1" dirty="0">
              <a:latin typeface="+mj-ea"/>
              <a:ea typeface="+mj-ea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9" name="직사각형 8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00034" y="3562412"/>
            <a:ext cx="4132285" cy="7952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smtClean="0"/>
              <a:t>Distribute eco-friendly products at the on &amp; off </a:t>
            </a:r>
          </a:p>
          <a:p>
            <a:pPr marL="171450" indent="-171450">
              <a:lnSpc>
                <a:spcPct val="150000"/>
              </a:lnSpc>
            </a:pPr>
            <a:r>
              <a:rPr lang="en-US" altLang="ko-KR" sz="1200" dirty="0" smtClean="0"/>
              <a:t>    line market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smtClean="0"/>
              <a:t>Researching living goods made of biodegradable plastic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072066" y="3429000"/>
            <a:ext cx="421484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smtClean="0"/>
              <a:t>Exporting ‘To the nature’ eco-friendly products </a:t>
            </a:r>
          </a:p>
          <a:p>
            <a:pPr marL="171450" indent="-171450">
              <a:lnSpc>
                <a:spcPct val="150000"/>
              </a:lnSpc>
            </a:pPr>
            <a:r>
              <a:rPr lang="en-US" altLang="ko-KR" sz="1200" dirty="0" smtClean="0"/>
              <a:t>    and other goods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smtClean="0"/>
              <a:t>Sourcing and importing cosmetics, health </a:t>
            </a:r>
          </a:p>
          <a:p>
            <a:pPr marL="171450" indent="-171450">
              <a:lnSpc>
                <a:spcPct val="150000"/>
              </a:lnSpc>
            </a:pPr>
            <a:r>
              <a:rPr lang="en-US" altLang="ko-KR" sz="1200" dirty="0" smtClean="0"/>
              <a:t>    supplement, and so on </a:t>
            </a:r>
            <a:endParaRPr lang="ko-KR" altLang="en-US" sz="1200" dirty="0"/>
          </a:p>
        </p:txBody>
      </p:sp>
      <p:grpSp>
        <p:nvGrpSpPr>
          <p:cNvPr id="69" name="그룹 68"/>
          <p:cNvGrpSpPr/>
          <p:nvPr/>
        </p:nvGrpSpPr>
        <p:grpSpPr>
          <a:xfrm>
            <a:off x="4714876" y="2857496"/>
            <a:ext cx="2500330" cy="630189"/>
            <a:chOff x="4714876" y="1714488"/>
            <a:chExt cx="2500330" cy="630189"/>
          </a:xfrm>
        </p:grpSpPr>
        <p:sp>
          <p:nvSpPr>
            <p:cNvPr id="48" name="한쪽 모서리가 둥근 사각형 47"/>
            <p:cNvSpPr/>
            <p:nvPr/>
          </p:nvSpPr>
          <p:spPr>
            <a:xfrm>
              <a:off x="5046553" y="1824035"/>
              <a:ext cx="2168653" cy="322499"/>
            </a:xfrm>
            <a:prstGeom prst="round1Rect">
              <a:avLst>
                <a:gd name="adj" fmla="val 50000"/>
              </a:avLst>
            </a:prstGeom>
            <a:solidFill>
              <a:srgbClr val="A7C5B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한쪽 모서리가 둥근 사각형 48"/>
            <p:cNvSpPr/>
            <p:nvPr/>
          </p:nvSpPr>
          <p:spPr>
            <a:xfrm flipV="1">
              <a:off x="5072156" y="2146534"/>
              <a:ext cx="2143049" cy="139457"/>
            </a:xfrm>
            <a:prstGeom prst="round1Rect">
              <a:avLst>
                <a:gd name="adj" fmla="val 50000"/>
              </a:avLst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459755" y="1887012"/>
              <a:ext cx="54835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1200" b="1" dirty="0" smtClean="0"/>
                <a:t>Trading</a:t>
              </a:r>
              <a:endParaRPr lang="ko-KR" altLang="en-US" sz="1200" b="1" dirty="0"/>
            </a:p>
          </p:txBody>
        </p:sp>
        <p:sp>
          <p:nvSpPr>
            <p:cNvPr id="52" name="타원 51"/>
            <p:cNvSpPr/>
            <p:nvPr/>
          </p:nvSpPr>
          <p:spPr>
            <a:xfrm>
              <a:off x="4797685" y="1813141"/>
              <a:ext cx="497738" cy="472851"/>
            </a:xfrm>
            <a:prstGeom prst="ellipse">
              <a:avLst/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3" name="타원 52"/>
            <p:cNvSpPr/>
            <p:nvPr/>
          </p:nvSpPr>
          <p:spPr>
            <a:xfrm>
              <a:off x="4714876" y="1714488"/>
              <a:ext cx="663357" cy="630189"/>
            </a:xfrm>
            <a:prstGeom prst="ellipse">
              <a:avLst/>
            </a:prstGeom>
            <a:noFill/>
            <a:ln>
              <a:solidFill>
                <a:srgbClr val="3FB0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929190" y="5566563"/>
            <a:ext cx="4158318" cy="7952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smtClean="0"/>
              <a:t>Development of niche market through multiple channels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smtClean="0"/>
              <a:t>Research &amp; development for the low carbon campaign </a:t>
            </a:r>
          </a:p>
          <a:p>
            <a:pPr marL="171450" indent="-171450">
              <a:lnSpc>
                <a:spcPct val="150000"/>
              </a:lnSpc>
            </a:pPr>
            <a:r>
              <a:rPr lang="en-US" altLang="ko-KR" sz="1200" dirty="0" smtClean="0"/>
              <a:t>    and climate change</a:t>
            </a:r>
            <a:endParaRPr lang="ko-KR" altLang="en-US" sz="1200" dirty="0"/>
          </a:p>
        </p:txBody>
      </p:sp>
      <p:grpSp>
        <p:nvGrpSpPr>
          <p:cNvPr id="71" name="그룹 70"/>
          <p:cNvGrpSpPr/>
          <p:nvPr/>
        </p:nvGrpSpPr>
        <p:grpSpPr>
          <a:xfrm>
            <a:off x="4714876" y="4941951"/>
            <a:ext cx="2500330" cy="630189"/>
            <a:chOff x="4929190" y="3929066"/>
            <a:chExt cx="2500330" cy="630189"/>
          </a:xfrm>
        </p:grpSpPr>
        <p:sp>
          <p:nvSpPr>
            <p:cNvPr id="55" name="한쪽 모서리가 둥근 사각형 54"/>
            <p:cNvSpPr/>
            <p:nvPr/>
          </p:nvSpPr>
          <p:spPr>
            <a:xfrm>
              <a:off x="5260867" y="4038599"/>
              <a:ext cx="2168653" cy="322513"/>
            </a:xfrm>
            <a:prstGeom prst="round1Rect">
              <a:avLst>
                <a:gd name="adj" fmla="val 50000"/>
              </a:avLst>
            </a:prstGeom>
            <a:solidFill>
              <a:srgbClr val="A7C5B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한쪽 모서리가 둥근 사각형 55"/>
            <p:cNvSpPr/>
            <p:nvPr/>
          </p:nvSpPr>
          <p:spPr>
            <a:xfrm flipV="1">
              <a:off x="5286470" y="4361112"/>
              <a:ext cx="2143049" cy="139457"/>
            </a:xfrm>
            <a:prstGeom prst="round1Rect">
              <a:avLst>
                <a:gd name="adj" fmla="val 50000"/>
              </a:avLst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674069" y="4101590"/>
              <a:ext cx="97937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1200" b="1" dirty="0" smtClean="0"/>
                <a:t>Development</a:t>
              </a:r>
              <a:endParaRPr lang="ko-KR" altLang="en-US" sz="1200" b="1" dirty="0"/>
            </a:p>
          </p:txBody>
        </p:sp>
        <p:sp>
          <p:nvSpPr>
            <p:cNvPr id="59" name="타원 58"/>
            <p:cNvSpPr/>
            <p:nvPr/>
          </p:nvSpPr>
          <p:spPr>
            <a:xfrm>
              <a:off x="5011999" y="4027719"/>
              <a:ext cx="497738" cy="472851"/>
            </a:xfrm>
            <a:prstGeom prst="ellipse">
              <a:avLst/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0" name="타원 59"/>
            <p:cNvSpPr/>
            <p:nvPr/>
          </p:nvSpPr>
          <p:spPr>
            <a:xfrm>
              <a:off x="4929190" y="3929066"/>
              <a:ext cx="663357" cy="630189"/>
            </a:xfrm>
            <a:prstGeom prst="ellipse">
              <a:avLst/>
            </a:prstGeom>
            <a:noFill/>
            <a:ln>
              <a:solidFill>
                <a:srgbClr val="3FB0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14348" y="5638001"/>
            <a:ext cx="3001271" cy="518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smtClean="0"/>
              <a:t>Manufacturing organic cosmetics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smtClean="0"/>
              <a:t>Organic cosmetics through OEM / ODM</a:t>
            </a:r>
            <a:endParaRPr lang="ko-KR" altLang="en-US" sz="1200" dirty="0"/>
          </a:p>
        </p:txBody>
      </p:sp>
      <p:grpSp>
        <p:nvGrpSpPr>
          <p:cNvPr id="70" name="그룹 69"/>
          <p:cNvGrpSpPr/>
          <p:nvPr/>
        </p:nvGrpSpPr>
        <p:grpSpPr>
          <a:xfrm>
            <a:off x="285720" y="4929198"/>
            <a:ext cx="2500330" cy="630189"/>
            <a:chOff x="928662" y="4000504"/>
            <a:chExt cx="2500330" cy="630189"/>
          </a:xfrm>
        </p:grpSpPr>
        <p:sp>
          <p:nvSpPr>
            <p:cNvPr id="62" name="한쪽 모서리가 둥근 사각형 61"/>
            <p:cNvSpPr/>
            <p:nvPr/>
          </p:nvSpPr>
          <p:spPr>
            <a:xfrm>
              <a:off x="1260339" y="4105275"/>
              <a:ext cx="2168653" cy="327276"/>
            </a:xfrm>
            <a:prstGeom prst="round1Rect">
              <a:avLst>
                <a:gd name="adj" fmla="val 50000"/>
              </a:avLst>
            </a:prstGeom>
            <a:solidFill>
              <a:srgbClr val="A7C5B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한쪽 모서리가 둥근 사각형 62"/>
            <p:cNvSpPr/>
            <p:nvPr/>
          </p:nvSpPr>
          <p:spPr>
            <a:xfrm flipV="1">
              <a:off x="1285942" y="4432550"/>
              <a:ext cx="2143049" cy="139457"/>
            </a:xfrm>
            <a:prstGeom prst="round1Rect">
              <a:avLst>
                <a:gd name="adj" fmla="val 50000"/>
              </a:avLst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73541" y="4173028"/>
              <a:ext cx="9321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1200" b="1" dirty="0" smtClean="0"/>
                <a:t>Manufacture</a:t>
              </a:r>
              <a:endParaRPr lang="ko-KR" altLang="en-US" sz="1200" b="1" dirty="0"/>
            </a:p>
          </p:txBody>
        </p:sp>
        <p:sp>
          <p:nvSpPr>
            <p:cNvPr id="66" name="타원 65"/>
            <p:cNvSpPr/>
            <p:nvPr/>
          </p:nvSpPr>
          <p:spPr>
            <a:xfrm>
              <a:off x="1011471" y="4099157"/>
              <a:ext cx="497738" cy="472851"/>
            </a:xfrm>
            <a:prstGeom prst="ellipse">
              <a:avLst/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7" name="타원 66"/>
            <p:cNvSpPr/>
            <p:nvPr/>
          </p:nvSpPr>
          <p:spPr>
            <a:xfrm>
              <a:off x="928662" y="4000504"/>
              <a:ext cx="663357" cy="630189"/>
            </a:xfrm>
            <a:prstGeom prst="ellipse">
              <a:avLst/>
            </a:prstGeom>
            <a:noFill/>
            <a:ln>
              <a:solidFill>
                <a:srgbClr val="3FB0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285720" y="2857496"/>
            <a:ext cx="2505105" cy="630189"/>
            <a:chOff x="785786" y="1952863"/>
            <a:chExt cx="2505105" cy="630189"/>
          </a:xfrm>
        </p:grpSpPr>
        <p:sp>
          <p:nvSpPr>
            <p:cNvPr id="33" name="한쪽 모서리가 둥근 사각형 32"/>
            <p:cNvSpPr/>
            <p:nvPr/>
          </p:nvSpPr>
          <p:spPr>
            <a:xfrm>
              <a:off x="1150819" y="2057648"/>
              <a:ext cx="2140072" cy="353378"/>
            </a:xfrm>
            <a:prstGeom prst="round1Rect">
              <a:avLst>
                <a:gd name="adj" fmla="val 50000"/>
              </a:avLst>
            </a:prstGeom>
            <a:solidFill>
              <a:srgbClr val="A7C5B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한쪽 모서리가 둥근 사각형 33"/>
            <p:cNvSpPr/>
            <p:nvPr/>
          </p:nvSpPr>
          <p:spPr>
            <a:xfrm flipV="1">
              <a:off x="1143066" y="2384909"/>
              <a:ext cx="2143049" cy="139457"/>
            </a:xfrm>
            <a:prstGeom prst="round1Rect">
              <a:avLst>
                <a:gd name="adj" fmla="val 50000"/>
              </a:avLst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30665" y="2125387"/>
              <a:ext cx="89819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1200" b="1" dirty="0" smtClean="0"/>
                <a:t>Eco-Friendly</a:t>
              </a:r>
              <a:endParaRPr lang="ko-KR" altLang="en-US" sz="1200" b="1" dirty="0"/>
            </a:p>
          </p:txBody>
        </p:sp>
        <p:sp>
          <p:nvSpPr>
            <p:cNvPr id="35" name="타원 34"/>
            <p:cNvSpPr/>
            <p:nvPr/>
          </p:nvSpPr>
          <p:spPr>
            <a:xfrm>
              <a:off x="868595" y="2051516"/>
              <a:ext cx="497738" cy="472851"/>
            </a:xfrm>
            <a:prstGeom prst="ellipse">
              <a:avLst/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6" name="타원 35"/>
            <p:cNvSpPr/>
            <p:nvPr/>
          </p:nvSpPr>
          <p:spPr>
            <a:xfrm>
              <a:off x="785786" y="1952863"/>
              <a:ext cx="663357" cy="630189"/>
            </a:xfrm>
            <a:prstGeom prst="ellipse">
              <a:avLst/>
            </a:prstGeom>
            <a:noFill/>
            <a:ln>
              <a:solidFill>
                <a:srgbClr val="3FB0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76" name="직사각형 75"/>
          <p:cNvSpPr/>
          <p:nvPr/>
        </p:nvSpPr>
        <p:spPr>
          <a:xfrm>
            <a:off x="500034" y="1214422"/>
            <a:ext cx="1285884" cy="121444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</a:rPr>
              <a:t>Main Concept</a:t>
            </a:r>
            <a:endParaRPr lang="ko-KR" alt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1857356" y="1214422"/>
            <a:ext cx="71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1200" dirty="0" smtClean="0"/>
              <a:t> Bio-degradable in the atmosphere, soil and water in their natural state</a:t>
            </a:r>
          </a:p>
          <a:p>
            <a:pPr>
              <a:buFont typeface="Wingdings" pitchFamily="2" charset="2"/>
              <a:buChar char="§"/>
            </a:pPr>
            <a:r>
              <a:rPr lang="en-US" altLang="ko-KR" sz="1200" dirty="0" smtClean="0"/>
              <a:t> Using natural ingredients derived from nature</a:t>
            </a:r>
          </a:p>
          <a:p>
            <a:pPr>
              <a:buFont typeface="Wingdings" pitchFamily="2" charset="2"/>
              <a:buChar char="§"/>
            </a:pPr>
            <a:r>
              <a:rPr lang="en-US" altLang="ko-KR" sz="1200" dirty="0" smtClean="0"/>
              <a:t> Easily recyclable containers and packaging materials</a:t>
            </a:r>
          </a:p>
          <a:p>
            <a:pPr>
              <a:buFont typeface="Wingdings" pitchFamily="2" charset="2"/>
              <a:buChar char="§"/>
            </a:pPr>
            <a:r>
              <a:rPr lang="en-US" altLang="ko-KR" sz="1200" dirty="0" smtClean="0"/>
              <a:t> Eco-friendly production methods containing our will and efforts</a:t>
            </a:r>
          </a:p>
          <a:p>
            <a:pPr>
              <a:buFont typeface="Wingdings" pitchFamily="2" charset="2"/>
              <a:buChar char="§"/>
            </a:pPr>
            <a:r>
              <a:rPr lang="en-US" altLang="ko-KR" sz="1200" dirty="0" smtClean="0"/>
              <a:t> Evaluation of the entire process of creation and extinction of the goods on the basis of </a:t>
            </a:r>
          </a:p>
          <a:p>
            <a:r>
              <a:rPr lang="en-US" altLang="ko-KR" sz="1200" dirty="0" smtClean="0"/>
              <a:t>  safety and Eco-friendliness</a:t>
            </a:r>
            <a:endParaRPr lang="ko-KR" altLang="en-US" sz="1200" dirty="0" smtClean="0">
              <a:latin typeface="맑은고딕"/>
              <a:ea typeface="굴림체" pitchFamily="49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-32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태양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60000"/>
            <a:lumOff val="40000"/>
            <a:alpha val="57000"/>
          </a:schemeClr>
        </a:solidFill>
        <a:ln>
          <a:noFill/>
        </a:ln>
      </a:spPr>
      <a:bodyPr rtlCol="0" anchor="ctr"/>
      <a:lstStyle>
        <a:defPPr algn="ctr">
          <a:defRPr sz="900" b="1" dirty="0" smtClean="0">
            <a:solidFill>
              <a:schemeClr val="bg1">
                <a:lumMod val="6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>
          <a:defRPr sz="1400" b="1" cap="all" dirty="0" smtClean="0">
            <a:ln w="0"/>
            <a:effectLst>
              <a:reflection blurRad="12700" stA="50000" endPos="50000" dist="5000" dir="5400000" sy="-100000" rotWithShape="0"/>
            </a:effectLst>
            <a:latin typeface="바탕" pitchFamily="18" charset="-127"/>
            <a:ea typeface="바탕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30061</TotalTime>
  <Words>7758</Words>
  <Application>Microsoft Office PowerPoint</Application>
  <PresentationFormat>화면 슬라이드 쇼(4:3)</PresentationFormat>
  <Paragraphs>1346</Paragraphs>
  <Slides>51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51</vt:i4>
      </vt:variant>
    </vt:vector>
  </HeadingPairs>
  <TitlesOfParts>
    <vt:vector size="52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kiyora</cp:lastModifiedBy>
  <cp:revision>1181</cp:revision>
  <dcterms:created xsi:type="dcterms:W3CDTF">2016-01-08T02:06:39Z</dcterms:created>
  <dcterms:modified xsi:type="dcterms:W3CDTF">2020-10-22T07:51:46Z</dcterms:modified>
</cp:coreProperties>
</file>